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11305309"/>
  <p:notesSz cx="11305309" cy="14630400"/>
  <p:embeddedFontLs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
      <p:font typeface="Montserrat"/>
      <p:regular r:id="rId22"/>
    </p:embeddedFont>
    <p:embeddedFont>
      <p:font typeface="Montserrat"/>
      <p:regular r:id="rId23"/>
    </p:embeddedFont>
    <p:embeddedFont>
      <p:font typeface="Montserrat"/>
      <p:regular r:id="rId24"/>
    </p:embeddedFont>
    <p:embeddedFont>
      <p:font typeface="Montserra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190"/>
            <a:ext cx="14630400" cy="11302809"/>
          </a:xfrm>
          <a:prstGeom prst="rect">
            <a:avLst/>
          </a:prstGeom>
          <a:solidFill>
            <a:srgbClr val="282C32"/>
          </a:solidFill>
          <a:ln/>
        </p:spPr>
      </p:sp>
      <p:sp>
        <p:nvSpPr>
          <p:cNvPr id="3" name="Shape 1"/>
          <p:cNvSpPr/>
          <p:nvPr/>
        </p:nvSpPr>
        <p:spPr>
          <a:xfrm>
            <a:off x="0" y="1190"/>
            <a:ext cx="14630400" cy="11302809"/>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1306856"/>
          </a:xfrm>
          <a:prstGeom prst="rect">
            <a:avLst/>
          </a:prstGeom>
          <a:solidFill>
            <a:srgbClr val="282C32"/>
          </a:solidFill>
          <a:ln/>
        </p:spPr>
      </p:sp>
      <p:sp>
        <p:nvSpPr>
          <p:cNvPr id="3" name="Shape 1"/>
          <p:cNvSpPr/>
          <p:nvPr/>
        </p:nvSpPr>
        <p:spPr>
          <a:xfrm>
            <a:off x="0" y="0"/>
            <a:ext cx="14630400" cy="11306856"/>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slideLayout" Target="../slideLayouts/slideLayout10.xml"/><Relationship Id="rId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311741" y="1110462"/>
            <a:ext cx="7493318" cy="4280914"/>
          </a:xfrm>
          <a:prstGeom prst="rect">
            <a:avLst/>
          </a:prstGeom>
          <a:noFill/>
          <a:ln/>
        </p:spPr>
        <p:txBody>
          <a:bodyPr wrap="square" lIns="0" tIns="0" rIns="0" bIns="0" rtlCol="0" anchor="t"/>
          <a:lstStyle/>
          <a:p>
            <a:pPr indent="0" marL="0">
              <a:lnSpc>
                <a:spcPts val="8400"/>
              </a:lnSpc>
              <a:buNone/>
            </a:pPr>
            <a:r>
              <a:rPr lang="en-US" sz="6700" b="1" dirty="0">
                <a:solidFill>
                  <a:srgbClr val="9998FF"/>
                </a:solidFill>
                <a:latin typeface="Barlow" pitchFamily="34" charset="0"/>
                <a:ea typeface="Barlow" pitchFamily="34" charset="-122"/>
                <a:cs typeface="Barlow" pitchFamily="34" charset="-120"/>
              </a:rPr>
              <a:t>Spatial Correlation Estimation in Semiconductor Devices</a:t>
            </a:r>
            <a:endParaRPr lang="en-US" sz="6700" dirty="0"/>
          </a:p>
        </p:txBody>
      </p:sp>
      <p:sp>
        <p:nvSpPr>
          <p:cNvPr id="4" name="Text 1"/>
          <p:cNvSpPr/>
          <p:nvPr/>
        </p:nvSpPr>
        <p:spPr>
          <a:xfrm>
            <a:off x="6311741" y="5744905"/>
            <a:ext cx="7493318" cy="3772166"/>
          </a:xfrm>
          <a:prstGeom prst="rect">
            <a:avLst/>
          </a:prstGeom>
          <a:noFill/>
          <a:ln/>
        </p:spPr>
        <p:txBody>
          <a:bodyPr wrap="square" lIns="0" tIns="0" rIns="0" bIns="0" rtlCol="0" anchor="t"/>
          <a:lstStyle/>
          <a:p>
            <a:pPr indent="0" marL="0">
              <a:lnSpc>
                <a:spcPts val="2950"/>
              </a:lnSpc>
              <a:buNone/>
            </a:pPr>
            <a:r>
              <a:rPr lang="en-US" sz="1850" dirty="0">
                <a:solidFill>
                  <a:srgbClr val="EEEFF5"/>
                </a:solidFill>
                <a:latin typeface="Montserrat" pitchFamily="34" charset="0"/>
                <a:ea typeface="Montserrat" pitchFamily="34" charset="-122"/>
                <a:cs typeface="Montserrat" pitchFamily="34" charset="-120"/>
              </a:rPr>
              <a:t>This lecture explores the significance of non-parametric spatial correlation estimation in analyzing the variability of semiconductor devices. As feature sizes continue to shrink, process variations become inevitable, and intra-die variation often exhibits spatially correlated patterns that necessitate precise statistical analysis during the design phase. The use of anisotropic models and non-parametric approaches can provide more accurate insights into these variations, with applications in statistical timing analysis, power/leakage minimization, and other critical design considerations.</a:t>
            </a:r>
            <a:endParaRPr lang="en-US" sz="1850" dirty="0"/>
          </a:p>
        </p:txBody>
      </p:sp>
      <p:sp>
        <p:nvSpPr>
          <p:cNvPr id="5" name="Shape 2"/>
          <p:cNvSpPr/>
          <p:nvPr/>
        </p:nvSpPr>
        <p:spPr>
          <a:xfrm>
            <a:off x="6311741" y="9799895"/>
            <a:ext cx="377190" cy="377098"/>
          </a:xfrm>
          <a:prstGeom prst="roundRect">
            <a:avLst>
              <a:gd name="adj" fmla="val 24245914"/>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19361" y="9807513"/>
            <a:ext cx="361950" cy="361861"/>
          </a:xfrm>
          <a:prstGeom prst="rect">
            <a:avLst/>
          </a:prstGeom>
        </p:spPr>
      </p:pic>
      <p:sp>
        <p:nvSpPr>
          <p:cNvPr id="7" name="Text 3"/>
          <p:cNvSpPr/>
          <p:nvPr/>
        </p:nvSpPr>
        <p:spPr>
          <a:xfrm>
            <a:off x="6806803" y="9782278"/>
            <a:ext cx="2713792" cy="412570"/>
          </a:xfrm>
          <a:prstGeom prst="rect">
            <a:avLst/>
          </a:prstGeom>
          <a:noFill/>
          <a:ln/>
        </p:spPr>
        <p:txBody>
          <a:bodyPr wrap="none" lIns="0" tIns="0" rIns="0" bIns="0" rtlCol="0" anchor="t"/>
          <a:lstStyle/>
          <a:p>
            <a:pPr algn="l" indent="0" marL="0">
              <a:lnSpc>
                <a:spcPts val="3200"/>
              </a:lnSpc>
              <a:buNone/>
            </a:pPr>
            <a:r>
              <a:rPr lang="en-US" sz="2300" b="1" dirty="0">
                <a:solidFill>
                  <a:srgbClr val="EEEFF5"/>
                </a:solidFill>
                <a:latin typeface="Montserrat" pitchFamily="34" charset="0"/>
                <a:ea typeface="Montserrat" pitchFamily="34" charset="-122"/>
                <a:cs typeface="Montserrat" pitchFamily="34" charset="-120"/>
              </a:rPr>
              <a:t>by Wai-Shing Luk</a:t>
            </a:r>
            <a:endParaRPr lang="en-US" sz="23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98327" y="1141887"/>
            <a:ext cx="7347347" cy="1688131"/>
          </a:xfrm>
          <a:prstGeom prst="rect">
            <a:avLst/>
          </a:prstGeom>
          <a:noFill/>
          <a:ln/>
        </p:spPr>
        <p:txBody>
          <a:bodyPr wrap="square" lIns="0" tIns="0" rIns="0" bIns="0" rtlCol="0" anchor="t"/>
          <a:lstStyle/>
          <a:p>
            <a:pPr indent="0" marL="0">
              <a:lnSpc>
                <a:spcPts val="6600"/>
              </a:lnSpc>
              <a:buNone/>
            </a:pPr>
            <a:r>
              <a:rPr lang="en-US" sz="5300" b="1" dirty="0">
                <a:solidFill>
                  <a:srgbClr val="9998FF"/>
                </a:solidFill>
                <a:latin typeface="Barlow" pitchFamily="34" charset="0"/>
                <a:ea typeface="Barlow" pitchFamily="34" charset="-122"/>
                <a:cs typeface="Barlow" pitchFamily="34" charset="-120"/>
              </a:rPr>
              <a:t>Problem Formulation and Estimation</a:t>
            </a:r>
            <a:endParaRPr lang="en-US" sz="5300" dirty="0"/>
          </a:p>
        </p:txBody>
      </p:sp>
      <p:sp>
        <p:nvSpPr>
          <p:cNvPr id="4" name="Shape 1"/>
          <p:cNvSpPr/>
          <p:nvPr/>
        </p:nvSpPr>
        <p:spPr>
          <a:xfrm>
            <a:off x="898327" y="3214852"/>
            <a:ext cx="7347347" cy="3375428"/>
          </a:xfrm>
          <a:prstGeom prst="roundRect">
            <a:avLst>
              <a:gd name="adj" fmla="val 6844"/>
            </a:avLst>
          </a:prstGeom>
          <a:noFill/>
          <a:ln w="15240">
            <a:solidFill>
              <a:srgbClr val="FFFFFF">
                <a:alpha val="24000"/>
              </a:srgbClr>
            </a:solidFill>
            <a:prstDash val="solid"/>
          </a:ln>
        </p:spPr>
      </p:sp>
      <p:sp>
        <p:nvSpPr>
          <p:cNvPr id="5" name="Shape 2"/>
          <p:cNvSpPr/>
          <p:nvPr/>
        </p:nvSpPr>
        <p:spPr>
          <a:xfrm>
            <a:off x="913567" y="3230088"/>
            <a:ext cx="7316867" cy="733602"/>
          </a:xfrm>
          <a:prstGeom prst="rect">
            <a:avLst/>
          </a:prstGeom>
          <a:solidFill>
            <a:srgbClr val="FFFFFF">
              <a:alpha val="4000"/>
            </a:srgbClr>
          </a:solidFill>
          <a:ln/>
        </p:spPr>
      </p:sp>
      <p:sp>
        <p:nvSpPr>
          <p:cNvPr id="6" name="Text 3"/>
          <p:cNvSpPr/>
          <p:nvPr/>
        </p:nvSpPr>
        <p:spPr>
          <a:xfrm>
            <a:off x="1170146" y="3391617"/>
            <a:ext cx="3141464" cy="410546"/>
          </a:xfrm>
          <a:prstGeom prst="rect">
            <a:avLst/>
          </a:prstGeom>
          <a:noFill/>
          <a:ln/>
        </p:spPr>
        <p:txBody>
          <a:bodyPr wrap="non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Intra-die Variation</a:t>
            </a:r>
            <a:endParaRPr lang="en-US" sz="2000" dirty="0"/>
          </a:p>
        </p:txBody>
      </p:sp>
      <p:sp>
        <p:nvSpPr>
          <p:cNvPr id="7" name="Text 4"/>
          <p:cNvSpPr/>
          <p:nvPr/>
        </p:nvSpPr>
        <p:spPr>
          <a:xfrm>
            <a:off x="4832390" y="3391617"/>
            <a:ext cx="3141464" cy="410546"/>
          </a:xfrm>
          <a:prstGeom prst="rect">
            <a:avLst/>
          </a:prstGeom>
          <a:noFill/>
          <a:ln/>
        </p:spPr>
        <p:txBody>
          <a:bodyPr wrap="non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z̃ = z_det + z̃_cor + z̃_rnd</a:t>
            </a:r>
            <a:endParaRPr lang="en-US" sz="2000" dirty="0"/>
          </a:p>
        </p:txBody>
      </p:sp>
      <p:sp>
        <p:nvSpPr>
          <p:cNvPr id="8" name="Shape 5"/>
          <p:cNvSpPr/>
          <p:nvPr/>
        </p:nvSpPr>
        <p:spPr>
          <a:xfrm>
            <a:off x="913567" y="3963691"/>
            <a:ext cx="7316867" cy="733602"/>
          </a:xfrm>
          <a:prstGeom prst="rect">
            <a:avLst/>
          </a:prstGeom>
          <a:solidFill>
            <a:srgbClr val="000000">
              <a:alpha val="4000"/>
            </a:srgbClr>
          </a:solidFill>
          <a:ln/>
        </p:spPr>
      </p:sp>
      <p:sp>
        <p:nvSpPr>
          <p:cNvPr id="9" name="Text 6"/>
          <p:cNvSpPr/>
          <p:nvPr/>
        </p:nvSpPr>
        <p:spPr>
          <a:xfrm>
            <a:off x="1170146" y="4125219"/>
            <a:ext cx="3141464" cy="410546"/>
          </a:xfrm>
          <a:prstGeom prst="rect">
            <a:avLst/>
          </a:prstGeom>
          <a:noFill/>
          <a:ln/>
        </p:spPr>
        <p:txBody>
          <a:bodyPr wrap="non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Given Samples</a:t>
            </a:r>
            <a:endParaRPr lang="en-US" sz="2000" dirty="0"/>
          </a:p>
        </p:txBody>
      </p:sp>
      <p:sp>
        <p:nvSpPr>
          <p:cNvPr id="10" name="Text 7"/>
          <p:cNvSpPr/>
          <p:nvPr/>
        </p:nvSpPr>
        <p:spPr>
          <a:xfrm>
            <a:off x="4832390" y="4125219"/>
            <a:ext cx="3141464" cy="410546"/>
          </a:xfrm>
          <a:prstGeom prst="rect">
            <a:avLst/>
          </a:prstGeom>
          <a:noFill/>
          <a:ln/>
        </p:spPr>
        <p:txBody>
          <a:bodyPr wrap="non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(z_1, z_2, ..., z_M) ∈ ℝ^n</a:t>
            </a:r>
            <a:endParaRPr lang="en-US" sz="2000" dirty="0"/>
          </a:p>
        </p:txBody>
      </p:sp>
      <p:sp>
        <p:nvSpPr>
          <p:cNvPr id="11" name="Shape 8"/>
          <p:cNvSpPr/>
          <p:nvPr/>
        </p:nvSpPr>
        <p:spPr>
          <a:xfrm>
            <a:off x="913567" y="4697293"/>
            <a:ext cx="7316867" cy="733602"/>
          </a:xfrm>
          <a:prstGeom prst="rect">
            <a:avLst/>
          </a:prstGeom>
          <a:solidFill>
            <a:srgbClr val="FFFFFF">
              <a:alpha val="4000"/>
            </a:srgbClr>
          </a:solidFill>
          <a:ln/>
        </p:spPr>
      </p:sp>
      <p:sp>
        <p:nvSpPr>
          <p:cNvPr id="12" name="Text 9"/>
          <p:cNvSpPr/>
          <p:nvPr/>
        </p:nvSpPr>
        <p:spPr>
          <a:xfrm>
            <a:off x="1170146" y="4858821"/>
            <a:ext cx="3141464" cy="410546"/>
          </a:xfrm>
          <a:prstGeom prst="rect">
            <a:avLst/>
          </a:prstGeom>
          <a:noFill/>
          <a:ln/>
        </p:spPr>
        <p:txBody>
          <a:bodyPr wrap="non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Measured Covariance</a:t>
            </a:r>
            <a:endParaRPr lang="en-US" sz="2000" dirty="0"/>
          </a:p>
        </p:txBody>
      </p:sp>
      <p:sp>
        <p:nvSpPr>
          <p:cNvPr id="13" name="Text 10"/>
          <p:cNvSpPr/>
          <p:nvPr/>
        </p:nvSpPr>
        <p:spPr>
          <a:xfrm>
            <a:off x="4832390" y="4858821"/>
            <a:ext cx="3141464" cy="410546"/>
          </a:xfrm>
          <a:prstGeom prst="rect">
            <a:avLst/>
          </a:prstGeom>
          <a:noFill/>
          <a:ln/>
        </p:spPr>
        <p:txBody>
          <a:bodyPr wrap="non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Y = (1/M) ∑_i z_i z_i^T</a:t>
            </a:r>
            <a:endParaRPr lang="en-US" sz="2000" dirty="0"/>
          </a:p>
        </p:txBody>
      </p:sp>
      <p:sp>
        <p:nvSpPr>
          <p:cNvPr id="14" name="Shape 11"/>
          <p:cNvSpPr/>
          <p:nvPr/>
        </p:nvSpPr>
        <p:spPr>
          <a:xfrm>
            <a:off x="913567" y="5430895"/>
            <a:ext cx="7316867" cy="1144148"/>
          </a:xfrm>
          <a:prstGeom prst="rect">
            <a:avLst/>
          </a:prstGeom>
          <a:solidFill>
            <a:srgbClr val="000000">
              <a:alpha val="4000"/>
            </a:srgbClr>
          </a:solidFill>
          <a:ln/>
        </p:spPr>
      </p:sp>
      <p:sp>
        <p:nvSpPr>
          <p:cNvPr id="15" name="Text 12"/>
          <p:cNvSpPr/>
          <p:nvPr/>
        </p:nvSpPr>
        <p:spPr>
          <a:xfrm>
            <a:off x="1170146" y="5592424"/>
            <a:ext cx="3141464" cy="410546"/>
          </a:xfrm>
          <a:prstGeom prst="rect">
            <a:avLst/>
          </a:prstGeom>
          <a:noFill/>
          <a:ln/>
        </p:spPr>
        <p:txBody>
          <a:bodyPr wrap="non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Estimation Methods</a:t>
            </a:r>
            <a:endParaRPr lang="en-US" sz="2000" dirty="0"/>
          </a:p>
        </p:txBody>
      </p:sp>
      <p:sp>
        <p:nvSpPr>
          <p:cNvPr id="16" name="Text 13"/>
          <p:cNvSpPr/>
          <p:nvPr/>
        </p:nvSpPr>
        <p:spPr>
          <a:xfrm>
            <a:off x="4832390" y="5592424"/>
            <a:ext cx="3141464" cy="821092"/>
          </a:xfrm>
          <a:prstGeom prst="rect">
            <a:avLst/>
          </a:prstGeom>
          <a:noFill/>
          <a:ln/>
        </p:spPr>
        <p:txBody>
          <a:bodyPr wrap="squar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Least Squares, Maximum Likelihood</a:t>
            </a:r>
            <a:endParaRPr lang="en-US" sz="2000" dirty="0"/>
          </a:p>
        </p:txBody>
      </p:sp>
      <p:sp>
        <p:nvSpPr>
          <p:cNvPr id="17" name="Text 14"/>
          <p:cNvSpPr/>
          <p:nvPr/>
        </p:nvSpPr>
        <p:spPr>
          <a:xfrm>
            <a:off x="898327" y="6878936"/>
            <a:ext cx="7347347" cy="3284367"/>
          </a:xfrm>
          <a:prstGeom prst="rect">
            <a:avLst/>
          </a:prstGeom>
          <a:noFill/>
          <a:ln/>
        </p:spPr>
        <p:txBody>
          <a:bodyPr wrap="squar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The problem formulation involves decomposing the intra-die variation into deterministic, correlated, and random components. Given a set of samples, the measured covariance matrix Y is used as the input for non-parametric correlation estimation using least squares and maximum likelihood techniques. The convexity of these problems is also examined to ensure reliable and efficient solutions.</a:t>
            </a:r>
            <a:endParaRPr lang="en-US"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898327" y="4766689"/>
            <a:ext cx="12833747" cy="1771930"/>
          </a:xfrm>
          <a:prstGeom prst="rect">
            <a:avLst/>
          </a:prstGeom>
          <a:noFill/>
          <a:ln/>
        </p:spPr>
        <p:txBody>
          <a:bodyPr wrap="none" lIns="0" tIns="0" rIns="0" bIns="0" rtlCol="0" anchor="t"/>
          <a:lstStyle/>
          <a:p>
            <a:pPr algn="ctr" indent="0" marL="0">
              <a:lnSpc>
                <a:spcPts val="13250"/>
              </a:lnSpc>
              <a:buNone/>
            </a:pPr>
            <a:r>
              <a:rPr lang="en-US" sz="10600" b="1" dirty="0">
                <a:solidFill>
                  <a:srgbClr val="000000"/>
                </a:solidFill>
                <a:latin typeface="Barlow" pitchFamily="34" charset="0"/>
                <a:ea typeface="Barlow" pitchFamily="34" charset="-122"/>
                <a:cs typeface="Barlow" pitchFamily="34" charset="-120"/>
              </a:rPr>
              <a:t>🙋</a:t>
            </a:r>
            <a:pPr algn="ctr" indent="0" marL="0">
              <a:lnSpc>
                <a:spcPts val="13250"/>
              </a:lnSpc>
              <a:buNone/>
            </a:pPr>
            <a:r>
              <a:rPr lang="en-US" sz="10600" b="1" dirty="0">
                <a:solidFill>
                  <a:srgbClr val="9998FF"/>
                </a:solidFill>
                <a:latin typeface="Barlow" pitchFamily="34" charset="0"/>
                <a:ea typeface="Barlow" pitchFamily="34" charset="-122"/>
                <a:cs typeface="Barlow" pitchFamily="34" charset="-120"/>
              </a:rPr>
              <a:t> Q &amp; A</a:t>
            </a:r>
            <a:endParaRPr lang="en-US" sz="10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1306856"/>
          </a:xfrm>
          <a:prstGeom prst="rect">
            <a:avLst/>
          </a:prstGeom>
        </p:spPr>
      </p:pic>
      <p:sp>
        <p:nvSpPr>
          <p:cNvPr id="3" name="Text 0"/>
          <p:cNvSpPr/>
          <p:nvPr/>
        </p:nvSpPr>
        <p:spPr>
          <a:xfrm>
            <a:off x="6347579" y="676466"/>
            <a:ext cx="6876098" cy="809189"/>
          </a:xfrm>
          <a:prstGeom prst="rect">
            <a:avLst/>
          </a:prstGeom>
          <a:noFill/>
          <a:ln/>
        </p:spPr>
        <p:txBody>
          <a:bodyPr wrap="none" lIns="0" tIns="0" rIns="0" bIns="0" rtlCol="0" anchor="t"/>
          <a:lstStyle/>
          <a:p>
            <a:pPr indent="0" marL="0">
              <a:lnSpc>
                <a:spcPts val="6350"/>
              </a:lnSpc>
              <a:buNone/>
            </a:pPr>
            <a:r>
              <a:rPr lang="en-US" sz="5050" b="1" dirty="0">
                <a:solidFill>
                  <a:srgbClr val="9998FF"/>
                </a:solidFill>
                <a:latin typeface="Barlow" pitchFamily="34" charset="0"/>
                <a:ea typeface="Barlow" pitchFamily="34" charset="-122"/>
                <a:cs typeface="Barlow" pitchFamily="34" charset="-120"/>
              </a:rPr>
              <a:t>Overview of the Lecture</a:t>
            </a:r>
            <a:endParaRPr lang="en-US" sz="5050" dirty="0"/>
          </a:p>
        </p:txBody>
      </p:sp>
      <p:sp>
        <p:nvSpPr>
          <p:cNvPr id="4" name="Shape 1"/>
          <p:cNvSpPr/>
          <p:nvPr/>
        </p:nvSpPr>
        <p:spPr>
          <a:xfrm>
            <a:off x="6347579" y="2131173"/>
            <a:ext cx="553522" cy="553386"/>
          </a:xfrm>
          <a:prstGeom prst="roundRect">
            <a:avLst>
              <a:gd name="adj" fmla="val 40018"/>
            </a:avLst>
          </a:prstGeom>
          <a:solidFill>
            <a:srgbClr val="282C32"/>
          </a:solidFill>
          <a:ln/>
        </p:spPr>
      </p:sp>
      <p:sp>
        <p:nvSpPr>
          <p:cNvPr id="5" name="Text 2"/>
          <p:cNvSpPr/>
          <p:nvPr/>
        </p:nvSpPr>
        <p:spPr>
          <a:xfrm>
            <a:off x="6555581" y="2213663"/>
            <a:ext cx="137517" cy="388406"/>
          </a:xfrm>
          <a:prstGeom prst="rect">
            <a:avLst/>
          </a:prstGeom>
          <a:noFill/>
          <a:ln/>
        </p:spPr>
        <p:txBody>
          <a:bodyPr wrap="none" lIns="0" tIns="0" rIns="0" bIns="0" rtlCol="0" anchor="t"/>
          <a:lstStyle/>
          <a:p>
            <a:pPr algn="ctr" indent="0" marL="0">
              <a:lnSpc>
                <a:spcPts val="3050"/>
              </a:lnSpc>
              <a:buNone/>
            </a:pPr>
            <a:r>
              <a:rPr lang="en-US" sz="3050" b="1" dirty="0">
                <a:solidFill>
                  <a:srgbClr val="EEEFF5"/>
                </a:solidFill>
                <a:latin typeface="Barlow" pitchFamily="34" charset="0"/>
                <a:ea typeface="Barlow" pitchFamily="34" charset="-122"/>
                <a:cs typeface="Barlow" pitchFamily="34" charset="-120"/>
              </a:rPr>
              <a:t>1</a:t>
            </a:r>
            <a:endParaRPr lang="en-US" sz="3050" dirty="0"/>
          </a:p>
        </p:txBody>
      </p:sp>
      <p:sp>
        <p:nvSpPr>
          <p:cNvPr id="6" name="Text 3"/>
          <p:cNvSpPr/>
          <p:nvPr/>
        </p:nvSpPr>
        <p:spPr>
          <a:xfrm>
            <a:off x="7147084" y="2131173"/>
            <a:ext cx="3237548" cy="404475"/>
          </a:xfrm>
          <a:prstGeom prst="rect">
            <a:avLst/>
          </a:prstGeom>
          <a:noFill/>
          <a:ln/>
        </p:spPr>
        <p:txBody>
          <a:bodyPr wrap="none" lIns="0" tIns="0" rIns="0" bIns="0" rtlCol="0" anchor="t"/>
          <a:lstStyle/>
          <a:p>
            <a:pPr indent="0" marL="0">
              <a:lnSpc>
                <a:spcPts val="3150"/>
              </a:lnSpc>
              <a:buNone/>
            </a:pPr>
            <a:r>
              <a:rPr lang="en-US" sz="2500" b="1" dirty="0">
                <a:solidFill>
                  <a:srgbClr val="EEEFF5"/>
                </a:solidFill>
                <a:latin typeface="Barlow" pitchFamily="34" charset="0"/>
                <a:ea typeface="Barlow" pitchFamily="34" charset="-122"/>
                <a:cs typeface="Barlow" pitchFamily="34" charset="-120"/>
              </a:rPr>
              <a:t>Motivation</a:t>
            </a:r>
            <a:endParaRPr lang="en-US" sz="2500" dirty="0"/>
          </a:p>
        </p:txBody>
      </p:sp>
      <p:sp>
        <p:nvSpPr>
          <p:cNvPr id="7" name="Text 4"/>
          <p:cNvSpPr/>
          <p:nvPr/>
        </p:nvSpPr>
        <p:spPr>
          <a:xfrm>
            <a:off x="7147084" y="2683130"/>
            <a:ext cx="6622137" cy="1180930"/>
          </a:xfrm>
          <a:prstGeom prst="rect">
            <a:avLst/>
          </a:prstGeom>
          <a:noFill/>
          <a:ln/>
        </p:spPr>
        <p:txBody>
          <a:bodyPr wrap="square" lIns="0" tIns="0" rIns="0" bIns="0" rtlCol="0" anchor="t"/>
          <a:lstStyle/>
          <a:p>
            <a:pPr indent="0" marL="0">
              <a:lnSpc>
                <a:spcPts val="3050"/>
              </a:lnSpc>
              <a:buNone/>
            </a:pPr>
            <a:r>
              <a:rPr lang="en-US" sz="1900" dirty="0">
                <a:solidFill>
                  <a:srgbClr val="EEEFF5"/>
                </a:solidFill>
                <a:latin typeface="Montserrat" pitchFamily="34" charset="0"/>
                <a:ea typeface="Montserrat" pitchFamily="34" charset="-122"/>
                <a:cs typeface="Montserrat" pitchFamily="34" charset="-120"/>
              </a:rPr>
              <a:t>Explore the importance of spatial correlation, the need for anisotropic models, and the advantages of non-parametric approaches.</a:t>
            </a:r>
            <a:endParaRPr lang="en-US" sz="1900" dirty="0"/>
          </a:p>
        </p:txBody>
      </p:sp>
      <p:sp>
        <p:nvSpPr>
          <p:cNvPr id="8" name="Shape 5"/>
          <p:cNvSpPr/>
          <p:nvPr/>
        </p:nvSpPr>
        <p:spPr>
          <a:xfrm>
            <a:off x="6347579" y="4386616"/>
            <a:ext cx="553522" cy="553386"/>
          </a:xfrm>
          <a:prstGeom prst="roundRect">
            <a:avLst>
              <a:gd name="adj" fmla="val 40018"/>
            </a:avLst>
          </a:prstGeom>
          <a:solidFill>
            <a:srgbClr val="282C32"/>
          </a:solidFill>
          <a:ln/>
        </p:spPr>
      </p:sp>
      <p:sp>
        <p:nvSpPr>
          <p:cNvPr id="9" name="Text 6"/>
          <p:cNvSpPr/>
          <p:nvPr/>
        </p:nvSpPr>
        <p:spPr>
          <a:xfrm>
            <a:off x="6515576" y="4469106"/>
            <a:ext cx="217527" cy="388406"/>
          </a:xfrm>
          <a:prstGeom prst="rect">
            <a:avLst/>
          </a:prstGeom>
          <a:noFill/>
          <a:ln/>
        </p:spPr>
        <p:txBody>
          <a:bodyPr wrap="none" lIns="0" tIns="0" rIns="0" bIns="0" rtlCol="0" anchor="t"/>
          <a:lstStyle/>
          <a:p>
            <a:pPr algn="ctr" indent="0" marL="0">
              <a:lnSpc>
                <a:spcPts val="3050"/>
              </a:lnSpc>
              <a:buNone/>
            </a:pPr>
            <a:r>
              <a:rPr lang="en-US" sz="3050" b="1" dirty="0">
                <a:solidFill>
                  <a:srgbClr val="EEEFF5"/>
                </a:solidFill>
                <a:latin typeface="Barlow" pitchFamily="34" charset="0"/>
                <a:ea typeface="Barlow" pitchFamily="34" charset="-122"/>
                <a:cs typeface="Barlow" pitchFamily="34" charset="-120"/>
              </a:rPr>
              <a:t>2</a:t>
            </a:r>
            <a:endParaRPr lang="en-US" sz="3050" dirty="0"/>
          </a:p>
        </p:txBody>
      </p:sp>
      <p:sp>
        <p:nvSpPr>
          <p:cNvPr id="10" name="Text 7"/>
          <p:cNvSpPr/>
          <p:nvPr/>
        </p:nvSpPr>
        <p:spPr>
          <a:xfrm>
            <a:off x="7147084" y="4386616"/>
            <a:ext cx="3237548" cy="404475"/>
          </a:xfrm>
          <a:prstGeom prst="rect">
            <a:avLst/>
          </a:prstGeom>
          <a:noFill/>
          <a:ln/>
        </p:spPr>
        <p:txBody>
          <a:bodyPr wrap="none" lIns="0" tIns="0" rIns="0" bIns="0" rtlCol="0" anchor="t"/>
          <a:lstStyle/>
          <a:p>
            <a:pPr indent="0" marL="0">
              <a:lnSpc>
                <a:spcPts val="3150"/>
              </a:lnSpc>
              <a:buNone/>
            </a:pPr>
            <a:r>
              <a:rPr lang="en-US" sz="2500" b="1" dirty="0">
                <a:solidFill>
                  <a:srgbClr val="EEEFF5"/>
                </a:solidFill>
                <a:latin typeface="Barlow" pitchFamily="34" charset="0"/>
                <a:ea typeface="Barlow" pitchFamily="34" charset="-122"/>
                <a:cs typeface="Barlow" pitchFamily="34" charset="-120"/>
              </a:rPr>
              <a:t>Problem Formulation</a:t>
            </a:r>
            <a:endParaRPr lang="en-US" sz="2500" dirty="0"/>
          </a:p>
        </p:txBody>
      </p:sp>
      <p:sp>
        <p:nvSpPr>
          <p:cNvPr id="11" name="Text 8"/>
          <p:cNvSpPr/>
          <p:nvPr/>
        </p:nvSpPr>
        <p:spPr>
          <a:xfrm>
            <a:off x="7147084" y="4938574"/>
            <a:ext cx="6622137" cy="1180930"/>
          </a:xfrm>
          <a:prstGeom prst="rect">
            <a:avLst/>
          </a:prstGeom>
          <a:noFill/>
          <a:ln/>
        </p:spPr>
        <p:txBody>
          <a:bodyPr wrap="square" lIns="0" tIns="0" rIns="0" bIns="0" rtlCol="0" anchor="t"/>
          <a:lstStyle/>
          <a:p>
            <a:pPr indent="0" marL="0">
              <a:lnSpc>
                <a:spcPts val="3050"/>
              </a:lnSpc>
              <a:buNone/>
            </a:pPr>
            <a:r>
              <a:rPr lang="en-US" sz="1900" dirty="0">
                <a:solidFill>
                  <a:srgbClr val="EEEFF5"/>
                </a:solidFill>
                <a:latin typeface="Montserrat" pitchFamily="34" charset="0"/>
                <a:ea typeface="Montserrat" pitchFamily="34" charset="-122"/>
                <a:cs typeface="Montserrat" pitchFamily="34" charset="-120"/>
              </a:rPr>
              <a:t>Outline the key elements and considerations in the problem formulation, including the use of random fields and correlation functions.</a:t>
            </a:r>
            <a:endParaRPr lang="en-US" sz="1900" dirty="0"/>
          </a:p>
        </p:txBody>
      </p:sp>
      <p:sp>
        <p:nvSpPr>
          <p:cNvPr id="12" name="Shape 9"/>
          <p:cNvSpPr/>
          <p:nvPr/>
        </p:nvSpPr>
        <p:spPr>
          <a:xfrm>
            <a:off x="6347579" y="6642059"/>
            <a:ext cx="553522" cy="553386"/>
          </a:xfrm>
          <a:prstGeom prst="roundRect">
            <a:avLst>
              <a:gd name="adj" fmla="val 40018"/>
            </a:avLst>
          </a:prstGeom>
          <a:solidFill>
            <a:srgbClr val="282C32"/>
          </a:solidFill>
          <a:ln/>
        </p:spPr>
      </p:sp>
      <p:sp>
        <p:nvSpPr>
          <p:cNvPr id="13" name="Text 10"/>
          <p:cNvSpPr/>
          <p:nvPr/>
        </p:nvSpPr>
        <p:spPr>
          <a:xfrm>
            <a:off x="6519386" y="6724550"/>
            <a:ext cx="209788" cy="388406"/>
          </a:xfrm>
          <a:prstGeom prst="rect">
            <a:avLst/>
          </a:prstGeom>
          <a:noFill/>
          <a:ln/>
        </p:spPr>
        <p:txBody>
          <a:bodyPr wrap="none" lIns="0" tIns="0" rIns="0" bIns="0" rtlCol="0" anchor="t"/>
          <a:lstStyle/>
          <a:p>
            <a:pPr algn="ctr" indent="0" marL="0">
              <a:lnSpc>
                <a:spcPts val="3050"/>
              </a:lnSpc>
              <a:buNone/>
            </a:pPr>
            <a:r>
              <a:rPr lang="en-US" sz="3050" b="1" dirty="0">
                <a:solidFill>
                  <a:srgbClr val="EEEFF5"/>
                </a:solidFill>
                <a:latin typeface="Barlow" pitchFamily="34" charset="0"/>
                <a:ea typeface="Barlow" pitchFamily="34" charset="-122"/>
                <a:cs typeface="Barlow" pitchFamily="34" charset="-120"/>
              </a:rPr>
              <a:t>3</a:t>
            </a:r>
            <a:endParaRPr lang="en-US" sz="3050" dirty="0"/>
          </a:p>
        </p:txBody>
      </p:sp>
      <p:sp>
        <p:nvSpPr>
          <p:cNvPr id="14" name="Text 11"/>
          <p:cNvSpPr/>
          <p:nvPr/>
        </p:nvSpPr>
        <p:spPr>
          <a:xfrm>
            <a:off x="7147084" y="6642059"/>
            <a:ext cx="3918347" cy="404475"/>
          </a:xfrm>
          <a:prstGeom prst="rect">
            <a:avLst/>
          </a:prstGeom>
          <a:noFill/>
          <a:ln/>
        </p:spPr>
        <p:txBody>
          <a:bodyPr wrap="none" lIns="0" tIns="0" rIns="0" bIns="0" rtlCol="0" anchor="t"/>
          <a:lstStyle/>
          <a:p>
            <a:pPr indent="0" marL="0">
              <a:lnSpc>
                <a:spcPts val="3150"/>
              </a:lnSpc>
              <a:buNone/>
            </a:pPr>
            <a:r>
              <a:rPr lang="en-US" sz="2500" b="1" dirty="0">
                <a:solidFill>
                  <a:srgbClr val="EEEFF5"/>
                </a:solidFill>
                <a:latin typeface="Barlow" pitchFamily="34" charset="0"/>
                <a:ea typeface="Barlow" pitchFamily="34" charset="-122"/>
                <a:cs typeface="Barlow" pitchFamily="34" charset="-120"/>
              </a:rPr>
              <a:t>Non-parametric Estimation</a:t>
            </a:r>
            <a:endParaRPr lang="en-US" sz="2500" dirty="0"/>
          </a:p>
        </p:txBody>
      </p:sp>
      <p:sp>
        <p:nvSpPr>
          <p:cNvPr id="15" name="Text 12"/>
          <p:cNvSpPr/>
          <p:nvPr/>
        </p:nvSpPr>
        <p:spPr>
          <a:xfrm>
            <a:off x="7147084" y="7194017"/>
            <a:ext cx="6622137" cy="1180930"/>
          </a:xfrm>
          <a:prstGeom prst="rect">
            <a:avLst/>
          </a:prstGeom>
          <a:noFill/>
          <a:ln/>
        </p:spPr>
        <p:txBody>
          <a:bodyPr wrap="square" lIns="0" tIns="0" rIns="0" bIns="0" rtlCol="0" anchor="t"/>
          <a:lstStyle/>
          <a:p>
            <a:pPr indent="0" marL="0">
              <a:lnSpc>
                <a:spcPts val="3050"/>
              </a:lnSpc>
              <a:buNone/>
            </a:pPr>
            <a:r>
              <a:rPr lang="en-US" sz="1900" dirty="0">
                <a:solidFill>
                  <a:srgbClr val="EEEFF5"/>
                </a:solidFill>
                <a:latin typeface="Montserrat" pitchFamily="34" charset="0"/>
                <a:ea typeface="Montserrat" pitchFamily="34" charset="-122"/>
                <a:cs typeface="Montserrat" pitchFamily="34" charset="-120"/>
              </a:rPr>
              <a:t>Discuss the application of least squares and maximum likelihood estimation for non-parametric correlation estimation.</a:t>
            </a:r>
            <a:endParaRPr lang="en-US" sz="1900" dirty="0"/>
          </a:p>
        </p:txBody>
      </p:sp>
      <p:sp>
        <p:nvSpPr>
          <p:cNvPr id="16" name="Shape 13"/>
          <p:cNvSpPr/>
          <p:nvPr/>
        </p:nvSpPr>
        <p:spPr>
          <a:xfrm>
            <a:off x="6347579" y="8897503"/>
            <a:ext cx="553522" cy="553386"/>
          </a:xfrm>
          <a:prstGeom prst="roundRect">
            <a:avLst>
              <a:gd name="adj" fmla="val 40018"/>
            </a:avLst>
          </a:prstGeom>
          <a:solidFill>
            <a:srgbClr val="282C32"/>
          </a:solidFill>
          <a:ln/>
        </p:spPr>
      </p:sp>
      <p:sp>
        <p:nvSpPr>
          <p:cNvPr id="17" name="Text 14"/>
          <p:cNvSpPr/>
          <p:nvPr/>
        </p:nvSpPr>
        <p:spPr>
          <a:xfrm>
            <a:off x="6506766" y="8979993"/>
            <a:ext cx="235029" cy="388406"/>
          </a:xfrm>
          <a:prstGeom prst="rect">
            <a:avLst/>
          </a:prstGeom>
          <a:noFill/>
          <a:ln/>
        </p:spPr>
        <p:txBody>
          <a:bodyPr wrap="none" lIns="0" tIns="0" rIns="0" bIns="0" rtlCol="0" anchor="t"/>
          <a:lstStyle/>
          <a:p>
            <a:pPr algn="ctr" indent="0" marL="0">
              <a:lnSpc>
                <a:spcPts val="3050"/>
              </a:lnSpc>
              <a:buNone/>
            </a:pPr>
            <a:r>
              <a:rPr lang="en-US" sz="3050" b="1" dirty="0">
                <a:solidFill>
                  <a:srgbClr val="EEEFF5"/>
                </a:solidFill>
                <a:latin typeface="Barlow" pitchFamily="34" charset="0"/>
                <a:ea typeface="Barlow" pitchFamily="34" charset="-122"/>
                <a:cs typeface="Barlow" pitchFamily="34" charset="-120"/>
              </a:rPr>
              <a:t>4</a:t>
            </a:r>
            <a:endParaRPr lang="en-US" sz="3050" dirty="0"/>
          </a:p>
        </p:txBody>
      </p:sp>
      <p:sp>
        <p:nvSpPr>
          <p:cNvPr id="18" name="Text 15"/>
          <p:cNvSpPr/>
          <p:nvPr/>
        </p:nvSpPr>
        <p:spPr>
          <a:xfrm>
            <a:off x="7147084" y="8897503"/>
            <a:ext cx="3237548" cy="404475"/>
          </a:xfrm>
          <a:prstGeom prst="rect">
            <a:avLst/>
          </a:prstGeom>
          <a:noFill/>
          <a:ln/>
        </p:spPr>
        <p:txBody>
          <a:bodyPr wrap="none" lIns="0" tIns="0" rIns="0" bIns="0" rtlCol="0" anchor="t"/>
          <a:lstStyle/>
          <a:p>
            <a:pPr indent="0" marL="0">
              <a:lnSpc>
                <a:spcPts val="3150"/>
              </a:lnSpc>
              <a:buNone/>
            </a:pPr>
            <a:r>
              <a:rPr lang="en-US" sz="2500" b="1" dirty="0">
                <a:solidFill>
                  <a:srgbClr val="EEEFF5"/>
                </a:solidFill>
                <a:latin typeface="Barlow" pitchFamily="34" charset="0"/>
                <a:ea typeface="Barlow" pitchFamily="34" charset="-122"/>
                <a:cs typeface="Barlow" pitchFamily="34" charset="-120"/>
              </a:rPr>
              <a:t>Numerical Experiment</a:t>
            </a:r>
            <a:endParaRPr lang="en-US" sz="2500" dirty="0"/>
          </a:p>
        </p:txBody>
      </p:sp>
      <p:sp>
        <p:nvSpPr>
          <p:cNvPr id="19" name="Text 16"/>
          <p:cNvSpPr/>
          <p:nvPr/>
        </p:nvSpPr>
        <p:spPr>
          <a:xfrm>
            <a:off x="7147084" y="9449460"/>
            <a:ext cx="6622137" cy="1180930"/>
          </a:xfrm>
          <a:prstGeom prst="rect">
            <a:avLst/>
          </a:prstGeom>
          <a:noFill/>
          <a:ln/>
        </p:spPr>
        <p:txBody>
          <a:bodyPr wrap="square" lIns="0" tIns="0" rIns="0" bIns="0" rtlCol="0" anchor="t"/>
          <a:lstStyle/>
          <a:p>
            <a:pPr indent="0" marL="0">
              <a:lnSpc>
                <a:spcPts val="3050"/>
              </a:lnSpc>
              <a:buNone/>
            </a:pPr>
            <a:r>
              <a:rPr lang="en-US" sz="1900" dirty="0">
                <a:solidFill>
                  <a:srgbClr val="EEEFF5"/>
                </a:solidFill>
                <a:latin typeface="Montserrat" pitchFamily="34" charset="0"/>
                <a:ea typeface="Montserrat" pitchFamily="34" charset="-122"/>
                <a:cs typeface="Montserrat" pitchFamily="34" charset="-120"/>
              </a:rPr>
              <a:t>Describe the implementation and findings of a numerical experiment to validate the proposed approach.</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34747" y="1036899"/>
            <a:ext cx="6276618" cy="784430"/>
          </a:xfrm>
          <a:prstGeom prst="rect">
            <a:avLst/>
          </a:prstGeom>
          <a:noFill/>
          <a:ln/>
        </p:spPr>
        <p:txBody>
          <a:bodyPr wrap="none" lIns="0" tIns="0" rIns="0" bIns="0" rtlCol="0" anchor="t"/>
          <a:lstStyle/>
          <a:p>
            <a:pPr indent="0" marL="0">
              <a:lnSpc>
                <a:spcPts val="6150"/>
              </a:lnSpc>
              <a:buNone/>
            </a:pPr>
            <a:r>
              <a:rPr lang="en-US" sz="4900" b="1" dirty="0">
                <a:solidFill>
                  <a:srgbClr val="9998FF"/>
                </a:solidFill>
                <a:latin typeface="Barlow" pitchFamily="34" charset="0"/>
                <a:ea typeface="Barlow" pitchFamily="34" charset="-122"/>
                <a:cs typeface="Barlow" pitchFamily="34" charset="-120"/>
              </a:rPr>
              <a:t>What is a Test Chip?</a:t>
            </a:r>
            <a:endParaRPr lang="en-US" sz="4900" dirty="0"/>
          </a:p>
        </p:txBody>
      </p:sp>
      <p:sp>
        <p:nvSpPr>
          <p:cNvPr id="4" name="Shape 1"/>
          <p:cNvSpPr/>
          <p:nvPr/>
        </p:nvSpPr>
        <p:spPr>
          <a:xfrm>
            <a:off x="834747" y="2178905"/>
            <a:ext cx="7474506" cy="2537552"/>
          </a:xfrm>
          <a:prstGeom prst="roundRect">
            <a:avLst>
              <a:gd name="adj" fmla="val 8459"/>
            </a:avLst>
          </a:prstGeom>
          <a:solidFill>
            <a:srgbClr val="282C32"/>
          </a:solidFill>
          <a:ln/>
        </p:spPr>
      </p:sp>
      <p:sp>
        <p:nvSpPr>
          <p:cNvPr id="5" name="Text 2"/>
          <p:cNvSpPr/>
          <p:nvPr/>
        </p:nvSpPr>
        <p:spPr>
          <a:xfrm>
            <a:off x="1073229" y="2417329"/>
            <a:ext cx="3138249" cy="392215"/>
          </a:xfrm>
          <a:prstGeom prst="rect">
            <a:avLst/>
          </a:prstGeom>
          <a:noFill/>
          <a:ln/>
        </p:spPr>
        <p:txBody>
          <a:bodyPr wrap="none" lIns="0" tIns="0" rIns="0" bIns="0" rtlCol="0" anchor="t"/>
          <a:lstStyle/>
          <a:p>
            <a:pPr indent="0" marL="0">
              <a:lnSpc>
                <a:spcPts val="3050"/>
              </a:lnSpc>
              <a:buNone/>
            </a:pPr>
            <a:r>
              <a:rPr lang="en-US" sz="2450" b="1" dirty="0">
                <a:solidFill>
                  <a:srgbClr val="EEEFF5"/>
                </a:solidFill>
                <a:latin typeface="Barlow" pitchFamily="34" charset="0"/>
                <a:ea typeface="Barlow" pitchFamily="34" charset="-122"/>
                <a:cs typeface="Barlow" pitchFamily="34" charset="-120"/>
              </a:rPr>
              <a:t>Purpose</a:t>
            </a:r>
            <a:endParaRPr lang="en-US" sz="2450" dirty="0"/>
          </a:p>
        </p:txBody>
      </p:sp>
      <p:sp>
        <p:nvSpPr>
          <p:cNvPr id="6" name="Text 3"/>
          <p:cNvSpPr/>
          <p:nvPr/>
        </p:nvSpPr>
        <p:spPr>
          <a:xfrm>
            <a:off x="1073229" y="2952503"/>
            <a:ext cx="6997541" cy="1525531"/>
          </a:xfrm>
          <a:prstGeom prst="rect">
            <a:avLst/>
          </a:prstGeom>
          <a:noFill/>
          <a:ln/>
        </p:spPr>
        <p:txBody>
          <a:bodyPr wrap="square" lIns="0" tIns="0" rIns="0" bIns="0" rtlCol="0" anchor="t"/>
          <a:lstStyle/>
          <a:p>
            <a:pPr indent="0" marL="0">
              <a:lnSpc>
                <a:spcPts val="3000"/>
              </a:lnSpc>
              <a:buNone/>
            </a:pPr>
            <a:r>
              <a:rPr lang="en-US" sz="1850" dirty="0">
                <a:solidFill>
                  <a:srgbClr val="EEEFF5"/>
                </a:solidFill>
                <a:latin typeface="Montserrat" pitchFamily="34" charset="0"/>
                <a:ea typeface="Montserrat" pitchFamily="34" charset="-122"/>
                <a:cs typeface="Montserrat" pitchFamily="34" charset="-120"/>
              </a:rPr>
              <a:t>A test chip is an integrated circuit designed specifically for testing and validation purposes, used to evaluate the performance and reliability of new manufacturing processes, design methodologies, and DFM techniques.</a:t>
            </a:r>
            <a:endParaRPr lang="en-US" sz="1850" dirty="0"/>
          </a:p>
        </p:txBody>
      </p:sp>
      <p:sp>
        <p:nvSpPr>
          <p:cNvPr id="7" name="Shape 4"/>
          <p:cNvSpPr/>
          <p:nvPr/>
        </p:nvSpPr>
        <p:spPr>
          <a:xfrm>
            <a:off x="834747" y="4954881"/>
            <a:ext cx="7474506" cy="2537552"/>
          </a:xfrm>
          <a:prstGeom prst="roundRect">
            <a:avLst>
              <a:gd name="adj" fmla="val 8459"/>
            </a:avLst>
          </a:prstGeom>
          <a:solidFill>
            <a:srgbClr val="282C32"/>
          </a:solidFill>
          <a:ln/>
        </p:spPr>
      </p:sp>
      <p:sp>
        <p:nvSpPr>
          <p:cNvPr id="8" name="Text 5"/>
          <p:cNvSpPr/>
          <p:nvPr/>
        </p:nvSpPr>
        <p:spPr>
          <a:xfrm>
            <a:off x="1073229" y="5193305"/>
            <a:ext cx="3138249" cy="392215"/>
          </a:xfrm>
          <a:prstGeom prst="rect">
            <a:avLst/>
          </a:prstGeom>
          <a:noFill/>
          <a:ln/>
        </p:spPr>
        <p:txBody>
          <a:bodyPr wrap="none" lIns="0" tIns="0" rIns="0" bIns="0" rtlCol="0" anchor="t"/>
          <a:lstStyle/>
          <a:p>
            <a:pPr indent="0" marL="0">
              <a:lnSpc>
                <a:spcPts val="3050"/>
              </a:lnSpc>
              <a:buNone/>
            </a:pPr>
            <a:r>
              <a:rPr lang="en-US" sz="2450" b="1" dirty="0">
                <a:solidFill>
                  <a:srgbClr val="EEEFF5"/>
                </a:solidFill>
                <a:latin typeface="Barlow" pitchFamily="34" charset="0"/>
                <a:ea typeface="Barlow" pitchFamily="34" charset="-122"/>
                <a:cs typeface="Barlow" pitchFamily="34" charset="-120"/>
              </a:rPr>
              <a:t>Test Structures</a:t>
            </a:r>
            <a:endParaRPr lang="en-US" sz="2450" dirty="0"/>
          </a:p>
        </p:txBody>
      </p:sp>
      <p:sp>
        <p:nvSpPr>
          <p:cNvPr id="9" name="Text 6"/>
          <p:cNvSpPr/>
          <p:nvPr/>
        </p:nvSpPr>
        <p:spPr>
          <a:xfrm>
            <a:off x="1073229" y="5728479"/>
            <a:ext cx="6997541" cy="1525531"/>
          </a:xfrm>
          <a:prstGeom prst="rect">
            <a:avLst/>
          </a:prstGeom>
          <a:noFill/>
          <a:ln/>
        </p:spPr>
        <p:txBody>
          <a:bodyPr wrap="square" lIns="0" tIns="0" rIns="0" bIns="0" rtlCol="0" anchor="t"/>
          <a:lstStyle/>
          <a:p>
            <a:pPr indent="0" marL="0">
              <a:lnSpc>
                <a:spcPts val="3000"/>
              </a:lnSpc>
              <a:buNone/>
            </a:pPr>
            <a:r>
              <a:rPr lang="en-US" sz="1850" dirty="0">
                <a:solidFill>
                  <a:srgbClr val="EEEFF5"/>
                </a:solidFill>
                <a:latin typeface="Montserrat" pitchFamily="34" charset="0"/>
                <a:ea typeface="Montserrat" pitchFamily="34" charset="-122"/>
                <a:cs typeface="Montserrat" pitchFamily="34" charset="-120"/>
              </a:rPr>
              <a:t>Test chips typically contain a variety of test structures and functional blocks to measure aspects like timing, power consumption, and signal integrity, as well as structures to evaluate the impact of process-induced variation.</a:t>
            </a:r>
            <a:endParaRPr lang="en-US" sz="1850" dirty="0"/>
          </a:p>
        </p:txBody>
      </p:sp>
      <p:sp>
        <p:nvSpPr>
          <p:cNvPr id="10" name="Shape 7"/>
          <p:cNvSpPr/>
          <p:nvPr/>
        </p:nvSpPr>
        <p:spPr>
          <a:xfrm>
            <a:off x="834747" y="7730857"/>
            <a:ext cx="7474506" cy="2537552"/>
          </a:xfrm>
          <a:prstGeom prst="roundRect">
            <a:avLst>
              <a:gd name="adj" fmla="val 8459"/>
            </a:avLst>
          </a:prstGeom>
          <a:solidFill>
            <a:srgbClr val="282C32"/>
          </a:solidFill>
          <a:ln/>
        </p:spPr>
      </p:sp>
      <p:sp>
        <p:nvSpPr>
          <p:cNvPr id="11" name="Text 8"/>
          <p:cNvSpPr/>
          <p:nvPr/>
        </p:nvSpPr>
        <p:spPr>
          <a:xfrm>
            <a:off x="1073229" y="7969281"/>
            <a:ext cx="3138249" cy="392215"/>
          </a:xfrm>
          <a:prstGeom prst="rect">
            <a:avLst/>
          </a:prstGeom>
          <a:noFill/>
          <a:ln/>
        </p:spPr>
        <p:txBody>
          <a:bodyPr wrap="none" lIns="0" tIns="0" rIns="0" bIns="0" rtlCol="0" anchor="t"/>
          <a:lstStyle/>
          <a:p>
            <a:pPr indent="0" marL="0">
              <a:lnSpc>
                <a:spcPts val="3050"/>
              </a:lnSpc>
              <a:buNone/>
            </a:pPr>
            <a:r>
              <a:rPr lang="en-US" sz="2450" b="1" dirty="0">
                <a:solidFill>
                  <a:srgbClr val="EEEFF5"/>
                </a:solidFill>
                <a:latin typeface="Barlow" pitchFamily="34" charset="0"/>
                <a:ea typeface="Barlow" pitchFamily="34" charset="-122"/>
                <a:cs typeface="Barlow" pitchFamily="34" charset="-120"/>
              </a:rPr>
              <a:t>Importance</a:t>
            </a:r>
            <a:endParaRPr lang="en-US" sz="2450" dirty="0"/>
          </a:p>
        </p:txBody>
      </p:sp>
      <p:sp>
        <p:nvSpPr>
          <p:cNvPr id="12" name="Text 9"/>
          <p:cNvSpPr/>
          <p:nvPr/>
        </p:nvSpPr>
        <p:spPr>
          <a:xfrm>
            <a:off x="1073229" y="8504455"/>
            <a:ext cx="6997541" cy="1525531"/>
          </a:xfrm>
          <a:prstGeom prst="rect">
            <a:avLst/>
          </a:prstGeom>
          <a:noFill/>
          <a:ln/>
        </p:spPr>
        <p:txBody>
          <a:bodyPr wrap="square" lIns="0" tIns="0" rIns="0" bIns="0" rtlCol="0" anchor="t"/>
          <a:lstStyle/>
          <a:p>
            <a:pPr indent="0" marL="0">
              <a:lnSpc>
                <a:spcPts val="3000"/>
              </a:lnSpc>
              <a:buNone/>
            </a:pPr>
            <a:r>
              <a:rPr lang="en-US" sz="1850" dirty="0">
                <a:solidFill>
                  <a:srgbClr val="EEEFF5"/>
                </a:solidFill>
                <a:latin typeface="Montserrat" pitchFamily="34" charset="0"/>
                <a:ea typeface="Montserrat" pitchFamily="34" charset="-122"/>
                <a:cs typeface="Montserrat" pitchFamily="34" charset="-120"/>
              </a:rPr>
              <a:t>Test chips allow designers to evaluate new processes and designs before production, helping to identify potential issues and optimize the manufacturing process or design to improve performance and yield.</a:t>
            </a:r>
            <a:endParaRPr lang="en-US" sz="18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98327" y="2402450"/>
            <a:ext cx="11205686" cy="844065"/>
          </a:xfrm>
          <a:prstGeom prst="rect">
            <a:avLst/>
          </a:prstGeom>
          <a:noFill/>
          <a:ln/>
        </p:spPr>
        <p:txBody>
          <a:bodyPr wrap="none" lIns="0" tIns="0" rIns="0" bIns="0" rtlCol="0" anchor="t"/>
          <a:lstStyle/>
          <a:p>
            <a:pPr indent="0" marL="0">
              <a:lnSpc>
                <a:spcPts val="6600"/>
              </a:lnSpc>
              <a:buNone/>
            </a:pPr>
            <a:r>
              <a:rPr lang="en-US" sz="5300" b="1" dirty="0">
                <a:solidFill>
                  <a:srgbClr val="9998FF"/>
                </a:solidFill>
                <a:latin typeface="Barlow" pitchFamily="34" charset="0"/>
                <a:ea typeface="Barlow" pitchFamily="34" charset="-122"/>
                <a:cs typeface="Barlow" pitchFamily="34" charset="-120"/>
              </a:rPr>
              <a:t>The Importance of Spatial Correlation</a:t>
            </a:r>
            <a:endParaRPr lang="en-US" sz="5300" dirty="0"/>
          </a:p>
        </p:txBody>
      </p:sp>
      <p:sp>
        <p:nvSpPr>
          <p:cNvPr id="3" name="Text 1"/>
          <p:cNvSpPr/>
          <p:nvPr/>
        </p:nvSpPr>
        <p:spPr>
          <a:xfrm>
            <a:off x="898327" y="3887866"/>
            <a:ext cx="3377208" cy="422092"/>
          </a:xfrm>
          <a:prstGeom prst="rect">
            <a:avLst/>
          </a:prstGeom>
          <a:noFill/>
          <a:ln/>
        </p:spPr>
        <p:txBody>
          <a:bodyPr wrap="none" lIns="0" tIns="0" rIns="0" bIns="0" rtlCol="0" anchor="t"/>
          <a:lstStyle/>
          <a:p>
            <a:pPr indent="0" marL="0">
              <a:lnSpc>
                <a:spcPts val="3300"/>
              </a:lnSpc>
              <a:buNone/>
            </a:pPr>
            <a:r>
              <a:rPr lang="en-US" sz="2650" b="1" dirty="0">
                <a:solidFill>
                  <a:srgbClr val="9998FF"/>
                </a:solidFill>
                <a:latin typeface="Barlow" pitchFamily="34" charset="0"/>
                <a:ea typeface="Barlow" pitchFamily="34" charset="-122"/>
                <a:cs typeface="Barlow" pitchFamily="34" charset="-120"/>
              </a:rPr>
              <a:t>Intra-Die Variation</a:t>
            </a:r>
            <a:endParaRPr lang="en-US" sz="2650" dirty="0"/>
          </a:p>
        </p:txBody>
      </p:sp>
      <p:sp>
        <p:nvSpPr>
          <p:cNvPr id="4" name="Text 2"/>
          <p:cNvSpPr/>
          <p:nvPr/>
        </p:nvSpPr>
        <p:spPr>
          <a:xfrm>
            <a:off x="898327" y="4566475"/>
            <a:ext cx="3859887" cy="4105459"/>
          </a:xfrm>
          <a:prstGeom prst="rect">
            <a:avLst/>
          </a:prstGeom>
          <a:noFill/>
          <a:ln/>
        </p:spPr>
        <p:txBody>
          <a:bodyPr wrap="squar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As the minimum feature size of semiconductor devices continues to shrink, process variations become inevitable. Intra-die variation, which exceeds inter-die variation, often exhibits spatially correlated patterns that need to be addressed during the design stage.</a:t>
            </a:r>
            <a:endParaRPr lang="en-US" sz="2000" dirty="0"/>
          </a:p>
        </p:txBody>
      </p:sp>
      <p:sp>
        <p:nvSpPr>
          <p:cNvPr id="5" name="Text 3"/>
          <p:cNvSpPr/>
          <p:nvPr/>
        </p:nvSpPr>
        <p:spPr>
          <a:xfrm>
            <a:off x="5392103" y="3887866"/>
            <a:ext cx="3377208" cy="422092"/>
          </a:xfrm>
          <a:prstGeom prst="rect">
            <a:avLst/>
          </a:prstGeom>
          <a:noFill/>
          <a:ln/>
        </p:spPr>
        <p:txBody>
          <a:bodyPr wrap="none" lIns="0" tIns="0" rIns="0" bIns="0" rtlCol="0" anchor="t"/>
          <a:lstStyle/>
          <a:p>
            <a:pPr indent="0" marL="0">
              <a:lnSpc>
                <a:spcPts val="3300"/>
              </a:lnSpc>
              <a:buNone/>
            </a:pPr>
            <a:r>
              <a:rPr lang="en-US" sz="2650" b="1" dirty="0">
                <a:solidFill>
                  <a:srgbClr val="9998FF"/>
                </a:solidFill>
                <a:latin typeface="Barlow" pitchFamily="34" charset="0"/>
                <a:ea typeface="Barlow" pitchFamily="34" charset="-122"/>
                <a:cs typeface="Barlow" pitchFamily="34" charset="-120"/>
              </a:rPr>
              <a:t>Applications</a:t>
            </a:r>
            <a:endParaRPr lang="en-US" sz="2650" dirty="0"/>
          </a:p>
        </p:txBody>
      </p:sp>
      <p:sp>
        <p:nvSpPr>
          <p:cNvPr id="6" name="Text 4"/>
          <p:cNvSpPr/>
          <p:nvPr/>
        </p:nvSpPr>
        <p:spPr>
          <a:xfrm>
            <a:off x="5392103" y="4566475"/>
            <a:ext cx="3859887" cy="3284367"/>
          </a:xfrm>
          <a:prstGeom prst="rect">
            <a:avLst/>
          </a:prstGeom>
          <a:noFill/>
          <a:ln/>
        </p:spPr>
        <p:txBody>
          <a:bodyPr wrap="squar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Accurate modeling of spatial correlation is crucial for statistical timing analysis, clock skew scheduling, power/leakage minimization, and other critical design considerations in modern semiconductor devices.</a:t>
            </a:r>
            <a:endParaRPr lang="en-US" sz="2000" dirty="0"/>
          </a:p>
        </p:txBody>
      </p:sp>
      <p:sp>
        <p:nvSpPr>
          <p:cNvPr id="7" name="Text 5"/>
          <p:cNvSpPr/>
          <p:nvPr/>
        </p:nvSpPr>
        <p:spPr>
          <a:xfrm>
            <a:off x="9885878" y="3887866"/>
            <a:ext cx="3377208" cy="422092"/>
          </a:xfrm>
          <a:prstGeom prst="rect">
            <a:avLst/>
          </a:prstGeom>
          <a:noFill/>
          <a:ln/>
        </p:spPr>
        <p:txBody>
          <a:bodyPr wrap="none" lIns="0" tIns="0" rIns="0" bIns="0" rtlCol="0" anchor="t"/>
          <a:lstStyle/>
          <a:p>
            <a:pPr indent="0" marL="0">
              <a:lnSpc>
                <a:spcPts val="3300"/>
              </a:lnSpc>
              <a:buNone/>
            </a:pPr>
            <a:r>
              <a:rPr lang="en-US" sz="2650" b="1" dirty="0">
                <a:solidFill>
                  <a:srgbClr val="9998FF"/>
                </a:solidFill>
                <a:latin typeface="Barlow" pitchFamily="34" charset="0"/>
                <a:ea typeface="Barlow" pitchFamily="34" charset="-122"/>
                <a:cs typeface="Barlow" pitchFamily="34" charset="-120"/>
              </a:rPr>
              <a:t>Importance</a:t>
            </a:r>
            <a:endParaRPr lang="en-US" sz="2650" dirty="0"/>
          </a:p>
        </p:txBody>
      </p:sp>
      <p:sp>
        <p:nvSpPr>
          <p:cNvPr id="8" name="Text 6"/>
          <p:cNvSpPr/>
          <p:nvPr/>
        </p:nvSpPr>
        <p:spPr>
          <a:xfrm>
            <a:off x="9885878" y="4566475"/>
            <a:ext cx="3859887" cy="3284367"/>
          </a:xfrm>
          <a:prstGeom prst="rect">
            <a:avLst/>
          </a:prstGeom>
          <a:noFill/>
          <a:ln/>
        </p:spPr>
        <p:txBody>
          <a:bodyPr wrap="squar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Developing more accurate statistical analysis techniques during the design phase can help identify and mitigate the impact of process variations, leading to improved performance and yield of semiconductor devices.</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235303" y="645875"/>
            <a:ext cx="7646194" cy="1407450"/>
          </a:xfrm>
          <a:prstGeom prst="rect">
            <a:avLst/>
          </a:prstGeom>
          <a:noFill/>
          <a:ln/>
        </p:spPr>
        <p:txBody>
          <a:bodyPr wrap="square" lIns="0" tIns="0" rIns="0" bIns="0" rtlCol="0" anchor="t"/>
          <a:lstStyle/>
          <a:p>
            <a:pPr indent="0" marL="0">
              <a:lnSpc>
                <a:spcPts val="5500"/>
              </a:lnSpc>
              <a:buNone/>
            </a:pPr>
            <a:r>
              <a:rPr lang="en-US" sz="4400" b="1" dirty="0">
                <a:solidFill>
                  <a:srgbClr val="9998FF"/>
                </a:solidFill>
                <a:latin typeface="Barlow" pitchFamily="34" charset="0"/>
                <a:ea typeface="Barlow" pitchFamily="34" charset="-122"/>
                <a:cs typeface="Barlow" pitchFamily="34" charset="-120"/>
              </a:rPr>
              <a:t>The Need for Anisotropic Models</a:t>
            </a:r>
            <a:endParaRPr lang="en-US" sz="4400" dirty="0"/>
          </a:p>
        </p:txBody>
      </p:sp>
      <p:sp>
        <p:nvSpPr>
          <p:cNvPr id="4" name="Shape 1"/>
          <p:cNvSpPr/>
          <p:nvPr/>
        </p:nvSpPr>
        <p:spPr>
          <a:xfrm>
            <a:off x="6541056" y="2374239"/>
            <a:ext cx="30480" cy="8285076"/>
          </a:xfrm>
          <a:prstGeom prst="roundRect">
            <a:avLst>
              <a:gd name="adj" fmla="val 631899"/>
            </a:avLst>
          </a:prstGeom>
          <a:solidFill>
            <a:srgbClr val="60646A"/>
          </a:solidFill>
          <a:ln/>
        </p:spPr>
      </p:sp>
      <p:sp>
        <p:nvSpPr>
          <p:cNvPr id="5" name="Shape 2"/>
          <p:cNvSpPr/>
          <p:nvPr/>
        </p:nvSpPr>
        <p:spPr>
          <a:xfrm>
            <a:off x="6766560" y="2840373"/>
            <a:ext cx="748903" cy="30473"/>
          </a:xfrm>
          <a:prstGeom prst="roundRect">
            <a:avLst>
              <a:gd name="adj" fmla="val 632044"/>
            </a:avLst>
          </a:prstGeom>
          <a:solidFill>
            <a:srgbClr val="60646A"/>
          </a:solidFill>
          <a:ln/>
        </p:spPr>
      </p:sp>
      <p:sp>
        <p:nvSpPr>
          <p:cNvPr id="6" name="Shape 3"/>
          <p:cNvSpPr/>
          <p:nvPr/>
        </p:nvSpPr>
        <p:spPr>
          <a:xfrm>
            <a:off x="6315551" y="2614924"/>
            <a:ext cx="481489" cy="481371"/>
          </a:xfrm>
          <a:prstGeom prst="roundRect">
            <a:avLst>
              <a:gd name="adj" fmla="val 40011"/>
            </a:avLst>
          </a:prstGeom>
          <a:solidFill>
            <a:srgbClr val="282C32"/>
          </a:solidFill>
          <a:ln/>
        </p:spPr>
      </p:sp>
      <p:sp>
        <p:nvSpPr>
          <p:cNvPr id="7" name="Text 4"/>
          <p:cNvSpPr/>
          <p:nvPr/>
        </p:nvSpPr>
        <p:spPr>
          <a:xfrm>
            <a:off x="6496407" y="2686701"/>
            <a:ext cx="119658" cy="33781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8" name="Text 5"/>
          <p:cNvSpPr/>
          <p:nvPr/>
        </p:nvSpPr>
        <p:spPr>
          <a:xfrm>
            <a:off x="7733228" y="2588142"/>
            <a:ext cx="2815709" cy="351863"/>
          </a:xfrm>
          <a:prstGeom prst="rect">
            <a:avLst/>
          </a:prstGeom>
          <a:noFill/>
          <a:ln/>
        </p:spPr>
        <p:txBody>
          <a:bodyPr wrap="none" lIns="0" tIns="0" rIns="0" bIns="0" rtlCol="0" anchor="t"/>
          <a:lstStyle/>
          <a:p>
            <a:pPr algn="l" indent="0" marL="0">
              <a:lnSpc>
                <a:spcPts val="2750"/>
              </a:lnSpc>
              <a:buNone/>
            </a:pPr>
            <a:r>
              <a:rPr lang="en-US" sz="2200" b="1" dirty="0">
                <a:solidFill>
                  <a:srgbClr val="EEEFF5"/>
                </a:solidFill>
                <a:latin typeface="Barlow" pitchFamily="34" charset="0"/>
                <a:ea typeface="Barlow" pitchFamily="34" charset="-122"/>
                <a:cs typeface="Barlow" pitchFamily="34" charset="-120"/>
              </a:rPr>
              <a:t>Isotropic Assumption</a:t>
            </a:r>
            <a:endParaRPr lang="en-US" sz="2200" dirty="0"/>
          </a:p>
        </p:txBody>
      </p:sp>
      <p:sp>
        <p:nvSpPr>
          <p:cNvPr id="9" name="Text 6"/>
          <p:cNvSpPr/>
          <p:nvPr/>
        </p:nvSpPr>
        <p:spPr>
          <a:xfrm>
            <a:off x="7733228" y="3068322"/>
            <a:ext cx="6148268" cy="2053325"/>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The isotropic assumption, which states that the correlation depends only on the distance between two random variables, was made to simplify the computational complexity. However, this assumption may not accurately capture certain variations, such as those in gate length.</a:t>
            </a:r>
            <a:endParaRPr lang="en-US" sz="1650" dirty="0"/>
          </a:p>
        </p:txBody>
      </p:sp>
      <p:sp>
        <p:nvSpPr>
          <p:cNvPr id="10" name="Shape 7"/>
          <p:cNvSpPr/>
          <p:nvPr/>
        </p:nvSpPr>
        <p:spPr>
          <a:xfrm>
            <a:off x="6766560" y="6015587"/>
            <a:ext cx="748903" cy="30473"/>
          </a:xfrm>
          <a:prstGeom prst="roundRect">
            <a:avLst>
              <a:gd name="adj" fmla="val 632044"/>
            </a:avLst>
          </a:prstGeom>
          <a:solidFill>
            <a:srgbClr val="60646A"/>
          </a:solidFill>
          <a:ln/>
        </p:spPr>
      </p:sp>
      <p:sp>
        <p:nvSpPr>
          <p:cNvPr id="11" name="Shape 8"/>
          <p:cNvSpPr/>
          <p:nvPr/>
        </p:nvSpPr>
        <p:spPr>
          <a:xfrm>
            <a:off x="6315551" y="5790138"/>
            <a:ext cx="481489" cy="481371"/>
          </a:xfrm>
          <a:prstGeom prst="roundRect">
            <a:avLst>
              <a:gd name="adj" fmla="val 40011"/>
            </a:avLst>
          </a:prstGeom>
          <a:solidFill>
            <a:srgbClr val="282C32"/>
          </a:solidFill>
          <a:ln/>
        </p:spPr>
      </p:sp>
      <p:sp>
        <p:nvSpPr>
          <p:cNvPr id="12" name="Text 9"/>
          <p:cNvSpPr/>
          <p:nvPr/>
        </p:nvSpPr>
        <p:spPr>
          <a:xfrm>
            <a:off x="6461641" y="5861915"/>
            <a:ext cx="189190" cy="33781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3" name="Text 10"/>
          <p:cNvSpPr/>
          <p:nvPr/>
        </p:nvSpPr>
        <p:spPr>
          <a:xfrm>
            <a:off x="7733228" y="5763355"/>
            <a:ext cx="2815709" cy="351863"/>
          </a:xfrm>
          <a:prstGeom prst="rect">
            <a:avLst/>
          </a:prstGeom>
          <a:noFill/>
          <a:ln/>
        </p:spPr>
        <p:txBody>
          <a:bodyPr wrap="none" lIns="0" tIns="0" rIns="0" bIns="0" rtlCol="0" anchor="t"/>
          <a:lstStyle/>
          <a:p>
            <a:pPr algn="l" indent="0" marL="0">
              <a:lnSpc>
                <a:spcPts val="2750"/>
              </a:lnSpc>
              <a:buNone/>
            </a:pPr>
            <a:r>
              <a:rPr lang="en-US" sz="2200" b="1" dirty="0">
                <a:solidFill>
                  <a:srgbClr val="EEEFF5"/>
                </a:solidFill>
                <a:latin typeface="Barlow" pitchFamily="34" charset="0"/>
                <a:ea typeface="Barlow" pitchFamily="34" charset="-122"/>
                <a:cs typeface="Barlow" pitchFamily="34" charset="-120"/>
              </a:rPr>
              <a:t>Anisotropic Variations</a:t>
            </a:r>
            <a:endParaRPr lang="en-US" sz="2200" dirty="0"/>
          </a:p>
        </p:txBody>
      </p:sp>
      <p:sp>
        <p:nvSpPr>
          <p:cNvPr id="14" name="Text 11"/>
          <p:cNvSpPr/>
          <p:nvPr/>
        </p:nvSpPr>
        <p:spPr>
          <a:xfrm>
            <a:off x="7733228" y="6243536"/>
            <a:ext cx="6148268" cy="1711104"/>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Certain variations, like gate length, exhibit significantly stronger correlation in the horizontal direction than in the vertical direction. Anisotropic models are necessary to account for these directional differences in the correlation structure.</a:t>
            </a:r>
            <a:endParaRPr lang="en-US" sz="1650" dirty="0"/>
          </a:p>
        </p:txBody>
      </p:sp>
      <p:sp>
        <p:nvSpPr>
          <p:cNvPr id="15" name="Shape 12"/>
          <p:cNvSpPr/>
          <p:nvPr/>
        </p:nvSpPr>
        <p:spPr>
          <a:xfrm>
            <a:off x="6766560" y="8848580"/>
            <a:ext cx="748903" cy="30473"/>
          </a:xfrm>
          <a:prstGeom prst="roundRect">
            <a:avLst>
              <a:gd name="adj" fmla="val 632044"/>
            </a:avLst>
          </a:prstGeom>
          <a:solidFill>
            <a:srgbClr val="60646A"/>
          </a:solidFill>
          <a:ln/>
        </p:spPr>
      </p:sp>
      <p:sp>
        <p:nvSpPr>
          <p:cNvPr id="16" name="Shape 13"/>
          <p:cNvSpPr/>
          <p:nvPr/>
        </p:nvSpPr>
        <p:spPr>
          <a:xfrm>
            <a:off x="6315551" y="8623131"/>
            <a:ext cx="481489" cy="481371"/>
          </a:xfrm>
          <a:prstGeom prst="roundRect">
            <a:avLst>
              <a:gd name="adj" fmla="val 40011"/>
            </a:avLst>
          </a:prstGeom>
          <a:solidFill>
            <a:srgbClr val="282C32"/>
          </a:solidFill>
          <a:ln/>
        </p:spPr>
      </p:sp>
      <p:sp>
        <p:nvSpPr>
          <p:cNvPr id="17" name="Text 14"/>
          <p:cNvSpPr/>
          <p:nvPr/>
        </p:nvSpPr>
        <p:spPr>
          <a:xfrm>
            <a:off x="6465094" y="8694908"/>
            <a:ext cx="182404" cy="33781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3</a:t>
            </a:r>
            <a:endParaRPr lang="en-US" sz="2650" dirty="0"/>
          </a:p>
        </p:txBody>
      </p:sp>
      <p:sp>
        <p:nvSpPr>
          <p:cNvPr id="18" name="Text 15"/>
          <p:cNvSpPr/>
          <p:nvPr/>
        </p:nvSpPr>
        <p:spPr>
          <a:xfrm>
            <a:off x="7733228" y="8596349"/>
            <a:ext cx="2815709" cy="351863"/>
          </a:xfrm>
          <a:prstGeom prst="rect">
            <a:avLst/>
          </a:prstGeom>
          <a:noFill/>
          <a:ln/>
        </p:spPr>
        <p:txBody>
          <a:bodyPr wrap="none" lIns="0" tIns="0" rIns="0" bIns="0" rtlCol="0" anchor="t"/>
          <a:lstStyle/>
          <a:p>
            <a:pPr algn="l" indent="0" marL="0">
              <a:lnSpc>
                <a:spcPts val="2750"/>
              </a:lnSpc>
              <a:buNone/>
            </a:pPr>
            <a:r>
              <a:rPr lang="en-US" sz="2200" b="1" dirty="0">
                <a:solidFill>
                  <a:srgbClr val="EEEFF5"/>
                </a:solidFill>
                <a:latin typeface="Barlow" pitchFamily="34" charset="0"/>
                <a:ea typeface="Barlow" pitchFamily="34" charset="-122"/>
                <a:cs typeface="Barlow" pitchFamily="34" charset="-120"/>
              </a:rPr>
              <a:t>Improved Accuracy</a:t>
            </a:r>
            <a:endParaRPr lang="en-US" sz="2200" dirty="0"/>
          </a:p>
        </p:txBody>
      </p:sp>
      <p:sp>
        <p:nvSpPr>
          <p:cNvPr id="19" name="Text 16"/>
          <p:cNvSpPr/>
          <p:nvPr/>
        </p:nvSpPr>
        <p:spPr>
          <a:xfrm>
            <a:off x="7733228" y="9076529"/>
            <a:ext cx="6148268" cy="1368883"/>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By using anisotropic models, the statistical analysis can better capture the true nature of the spatial correlation, leading to more accurate predictions and insights during the design phase of semiconductor devices.</a:t>
            </a:r>
            <a:endParaRPr lang="en-US" sz="16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898327" y="1780858"/>
            <a:ext cx="12688014" cy="844065"/>
          </a:xfrm>
          <a:prstGeom prst="rect">
            <a:avLst/>
          </a:prstGeom>
          <a:noFill/>
          <a:ln/>
        </p:spPr>
        <p:txBody>
          <a:bodyPr wrap="none" lIns="0" tIns="0" rIns="0" bIns="0" rtlCol="0" anchor="t"/>
          <a:lstStyle/>
          <a:p>
            <a:pPr indent="0" marL="0">
              <a:lnSpc>
                <a:spcPts val="6600"/>
              </a:lnSpc>
              <a:buNone/>
            </a:pPr>
            <a:r>
              <a:rPr lang="en-US" sz="5300" b="1" dirty="0">
                <a:solidFill>
                  <a:srgbClr val="9998FF"/>
                </a:solidFill>
                <a:latin typeface="Barlow" pitchFamily="34" charset="0"/>
                <a:ea typeface="Barlow" pitchFamily="34" charset="-122"/>
                <a:cs typeface="Barlow" pitchFamily="34" charset="-120"/>
              </a:rPr>
              <a:t>The Limitations of Parametric Approaches</a:t>
            </a:r>
            <a:endParaRPr lang="en-US" sz="5300" dirty="0"/>
          </a:p>
        </p:txBody>
      </p:sp>
      <p:sp>
        <p:nvSpPr>
          <p:cNvPr id="3" name="Text 1"/>
          <p:cNvSpPr/>
          <p:nvPr/>
        </p:nvSpPr>
        <p:spPr>
          <a:xfrm>
            <a:off x="898327" y="3266274"/>
            <a:ext cx="3554968" cy="422092"/>
          </a:xfrm>
          <a:prstGeom prst="rect">
            <a:avLst/>
          </a:prstGeom>
          <a:noFill/>
          <a:ln/>
        </p:spPr>
        <p:txBody>
          <a:bodyPr wrap="none" lIns="0" tIns="0" rIns="0" bIns="0" rtlCol="0" anchor="t"/>
          <a:lstStyle/>
          <a:p>
            <a:pPr indent="0" marL="0">
              <a:lnSpc>
                <a:spcPts val="3300"/>
              </a:lnSpc>
              <a:buNone/>
            </a:pPr>
            <a:r>
              <a:rPr lang="en-US" sz="2650" b="1" dirty="0">
                <a:solidFill>
                  <a:srgbClr val="9998FF"/>
                </a:solidFill>
                <a:latin typeface="Barlow" pitchFamily="34" charset="0"/>
                <a:ea typeface="Barlow" pitchFamily="34" charset="-122"/>
                <a:cs typeface="Barlow" pitchFamily="34" charset="-120"/>
              </a:rPr>
              <a:t>Parametric Approaches</a:t>
            </a:r>
            <a:endParaRPr lang="en-US" sz="2650" dirty="0"/>
          </a:p>
        </p:txBody>
      </p:sp>
      <p:sp>
        <p:nvSpPr>
          <p:cNvPr id="4" name="Text 2"/>
          <p:cNvSpPr/>
          <p:nvPr/>
        </p:nvSpPr>
        <p:spPr>
          <a:xfrm>
            <a:off x="898327" y="3944883"/>
            <a:ext cx="3859887" cy="4516005"/>
          </a:xfrm>
          <a:prstGeom prst="rect">
            <a:avLst/>
          </a:prstGeom>
          <a:noFill/>
          <a:ln/>
        </p:spPr>
        <p:txBody>
          <a:bodyPr wrap="squar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Previous studies have utilized parametric forms of the correlation function, such as exponential, Gaussian, or Matérn functions. While these models are guaranteed to be positive definite, they are non-convex and may be limited by their presuppositions about the correlation structure.</a:t>
            </a:r>
            <a:endParaRPr lang="en-US" sz="2000" dirty="0"/>
          </a:p>
        </p:txBody>
      </p:sp>
      <p:sp>
        <p:nvSpPr>
          <p:cNvPr id="5" name="Text 3"/>
          <p:cNvSpPr/>
          <p:nvPr/>
        </p:nvSpPr>
        <p:spPr>
          <a:xfrm>
            <a:off x="5392103" y="3266274"/>
            <a:ext cx="3859887" cy="844184"/>
          </a:xfrm>
          <a:prstGeom prst="rect">
            <a:avLst/>
          </a:prstGeom>
          <a:noFill/>
          <a:ln/>
        </p:spPr>
        <p:txBody>
          <a:bodyPr wrap="square" lIns="0" tIns="0" rIns="0" bIns="0" rtlCol="0" anchor="t"/>
          <a:lstStyle/>
          <a:p>
            <a:pPr indent="0" marL="0">
              <a:lnSpc>
                <a:spcPts val="3300"/>
              </a:lnSpc>
              <a:buNone/>
            </a:pPr>
            <a:r>
              <a:rPr lang="en-US" sz="2650" b="1" dirty="0">
                <a:solidFill>
                  <a:srgbClr val="9998FF"/>
                </a:solidFill>
                <a:latin typeface="Barlow" pitchFamily="34" charset="0"/>
                <a:ea typeface="Barlow" pitchFamily="34" charset="-122"/>
                <a:cs typeface="Barlow" pitchFamily="34" charset="-120"/>
              </a:rPr>
              <a:t>Non-Parametric Approaches</a:t>
            </a:r>
            <a:endParaRPr lang="en-US" sz="2650" dirty="0"/>
          </a:p>
        </p:txBody>
      </p:sp>
      <p:sp>
        <p:nvSpPr>
          <p:cNvPr id="6" name="Text 4"/>
          <p:cNvSpPr/>
          <p:nvPr/>
        </p:nvSpPr>
        <p:spPr>
          <a:xfrm>
            <a:off x="5392103" y="4366976"/>
            <a:ext cx="3859887" cy="4926551"/>
          </a:xfrm>
          <a:prstGeom prst="rect">
            <a:avLst/>
          </a:prstGeom>
          <a:noFill/>
          <a:ln/>
        </p:spPr>
        <p:txBody>
          <a:bodyPr wrap="squar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Non-parametric methods, such as polynomial fitting or B-spline, are more appropriate for correlation functions as they do not rely on restrictive assumptions about the form of the correlation function. This allows for a more flexible and accurate representation of the spatial correlation patterns.</a:t>
            </a:r>
            <a:endParaRPr lang="en-US" sz="2000" dirty="0"/>
          </a:p>
        </p:txBody>
      </p:sp>
      <p:sp>
        <p:nvSpPr>
          <p:cNvPr id="7" name="Text 5"/>
          <p:cNvSpPr/>
          <p:nvPr/>
        </p:nvSpPr>
        <p:spPr>
          <a:xfrm>
            <a:off x="9885878" y="3266274"/>
            <a:ext cx="3859887" cy="844184"/>
          </a:xfrm>
          <a:prstGeom prst="rect">
            <a:avLst/>
          </a:prstGeom>
          <a:noFill/>
          <a:ln/>
        </p:spPr>
        <p:txBody>
          <a:bodyPr wrap="square" lIns="0" tIns="0" rIns="0" bIns="0" rtlCol="0" anchor="t"/>
          <a:lstStyle/>
          <a:p>
            <a:pPr indent="0" marL="0">
              <a:lnSpc>
                <a:spcPts val="3300"/>
              </a:lnSpc>
              <a:buNone/>
            </a:pPr>
            <a:r>
              <a:rPr lang="en-US" sz="2650" b="1" dirty="0">
                <a:solidFill>
                  <a:srgbClr val="9998FF"/>
                </a:solidFill>
                <a:latin typeface="Barlow" pitchFamily="34" charset="0"/>
                <a:ea typeface="Barlow" pitchFamily="34" charset="-122"/>
                <a:cs typeface="Barlow" pitchFamily="34" charset="-120"/>
              </a:rPr>
              <a:t>Advantages of Non-Parametric</a:t>
            </a:r>
            <a:endParaRPr lang="en-US" sz="2650" dirty="0"/>
          </a:p>
        </p:txBody>
      </p:sp>
      <p:sp>
        <p:nvSpPr>
          <p:cNvPr id="8" name="Text 6"/>
          <p:cNvSpPr/>
          <p:nvPr/>
        </p:nvSpPr>
        <p:spPr>
          <a:xfrm>
            <a:off x="9885878" y="4366976"/>
            <a:ext cx="3859887" cy="3284367"/>
          </a:xfrm>
          <a:prstGeom prst="rect">
            <a:avLst/>
          </a:prstGeom>
          <a:noFill/>
          <a:ln/>
        </p:spPr>
        <p:txBody>
          <a:bodyPr wrap="square" lIns="0" tIns="0" rIns="0" bIns="0" rtlCol="0" anchor="t"/>
          <a:lstStyle/>
          <a:p>
            <a:pPr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Non-parametric approaches can better capture the true nature of the spatial correlation, leading to more accurate statistical analysis and insights during the design phase of semiconductor devices.</a:t>
            </a:r>
            <a:endParaRPr lang="en-US"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207591"/>
          </a:xfrm>
          <a:prstGeom prst="rect">
            <a:avLst/>
          </a:prstGeom>
        </p:spPr>
      </p:pic>
      <p:sp>
        <p:nvSpPr>
          <p:cNvPr id="3" name="Text 0"/>
          <p:cNvSpPr/>
          <p:nvPr/>
        </p:nvSpPr>
        <p:spPr>
          <a:xfrm>
            <a:off x="898327" y="4673367"/>
            <a:ext cx="10058995" cy="844065"/>
          </a:xfrm>
          <a:prstGeom prst="rect">
            <a:avLst/>
          </a:prstGeom>
          <a:noFill/>
          <a:ln/>
        </p:spPr>
        <p:txBody>
          <a:bodyPr wrap="none" lIns="0" tIns="0" rIns="0" bIns="0" rtlCol="0" anchor="t"/>
          <a:lstStyle/>
          <a:p>
            <a:pPr indent="0" marL="0">
              <a:lnSpc>
                <a:spcPts val="6600"/>
              </a:lnSpc>
              <a:buNone/>
            </a:pPr>
            <a:r>
              <a:rPr lang="en-US" sz="5300" b="1" dirty="0">
                <a:solidFill>
                  <a:srgbClr val="9998FF"/>
                </a:solidFill>
                <a:latin typeface="Barlow" pitchFamily="34" charset="0"/>
                <a:ea typeface="Barlow" pitchFamily="34" charset="-122"/>
                <a:cs typeface="Barlow" pitchFamily="34" charset="-120"/>
              </a:rPr>
              <a:t>Related Research and Techniques</a:t>
            </a:r>
            <a:endParaRPr lang="en-US" sz="5300" dirty="0"/>
          </a:p>
        </p:txBody>
      </p:sp>
      <p:pic>
        <p:nvPicPr>
          <p:cNvPr id="4" name="Image 1" descr="preencoded.png">    </p:cNvPr>
          <p:cNvPicPr>
            <a:picLocks noChangeAspect="1"/>
          </p:cNvPicPr>
          <p:nvPr/>
        </p:nvPicPr>
        <p:blipFill>
          <a:blip r:embed="rId2"/>
          <a:stretch>
            <a:fillRect/>
          </a:stretch>
        </p:blipFill>
        <p:spPr>
          <a:xfrm>
            <a:off x="898327" y="5902267"/>
            <a:ext cx="641628" cy="641471"/>
          </a:xfrm>
          <a:prstGeom prst="rect">
            <a:avLst/>
          </a:prstGeom>
        </p:spPr>
      </p:pic>
      <p:sp>
        <p:nvSpPr>
          <p:cNvPr id="5" name="Text 1"/>
          <p:cNvSpPr/>
          <p:nvPr/>
        </p:nvSpPr>
        <p:spPr>
          <a:xfrm>
            <a:off x="898327" y="6800255"/>
            <a:ext cx="3554611" cy="422092"/>
          </a:xfrm>
          <a:prstGeom prst="rect">
            <a:avLst/>
          </a:prstGeom>
          <a:noFill/>
          <a:ln/>
        </p:spPr>
        <p:txBody>
          <a:bodyPr wrap="none" lIns="0" tIns="0" rIns="0" bIns="0" rtlCol="0" anchor="t"/>
          <a:lstStyle/>
          <a:p>
            <a:pPr algn="l" indent="0" marL="0">
              <a:lnSpc>
                <a:spcPts val="3300"/>
              </a:lnSpc>
              <a:buNone/>
            </a:pPr>
            <a:r>
              <a:rPr lang="en-US" sz="2650" b="1" dirty="0">
                <a:solidFill>
                  <a:srgbClr val="EEEFF5"/>
                </a:solidFill>
                <a:latin typeface="Barlow" pitchFamily="34" charset="0"/>
                <a:ea typeface="Barlow" pitchFamily="34" charset="-122"/>
                <a:cs typeface="Barlow" pitchFamily="34" charset="-120"/>
              </a:rPr>
              <a:t>Piecewise Linearization</a:t>
            </a:r>
            <a:endParaRPr lang="en-US" sz="2650" dirty="0"/>
          </a:p>
        </p:txBody>
      </p:sp>
      <p:sp>
        <p:nvSpPr>
          <p:cNvPr id="6" name="Text 2"/>
          <p:cNvSpPr/>
          <p:nvPr/>
        </p:nvSpPr>
        <p:spPr>
          <a:xfrm>
            <a:off x="898327" y="7376257"/>
            <a:ext cx="4021217" cy="2463276"/>
          </a:xfrm>
          <a:prstGeom prst="rect">
            <a:avLst/>
          </a:prstGeom>
          <a:noFill/>
          <a:ln/>
        </p:spPr>
        <p:txBody>
          <a:bodyPr wrap="square" lIns="0" tIns="0" rIns="0" bIns="0" rtlCol="0" anchor="t"/>
          <a:lstStyle/>
          <a:p>
            <a:pPr algn="l"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Previous methods have utilized piecewise linearization, but these approaches were imprecise and did not guarantee positive definiteness.</a:t>
            </a:r>
            <a:endParaRPr lang="en-US" sz="2000" dirty="0"/>
          </a:p>
        </p:txBody>
      </p:sp>
      <p:pic>
        <p:nvPicPr>
          <p:cNvPr id="7" name="Image 2" descr="preencoded.png">    </p:cNvPr>
          <p:cNvPicPr>
            <a:picLocks noChangeAspect="1"/>
          </p:cNvPicPr>
          <p:nvPr/>
        </p:nvPicPr>
        <p:blipFill>
          <a:blip r:embed="rId3"/>
          <a:stretch>
            <a:fillRect/>
          </a:stretch>
        </p:blipFill>
        <p:spPr>
          <a:xfrm>
            <a:off x="5304473" y="5902267"/>
            <a:ext cx="641628" cy="641471"/>
          </a:xfrm>
          <a:prstGeom prst="rect">
            <a:avLst/>
          </a:prstGeom>
        </p:spPr>
      </p:pic>
      <p:sp>
        <p:nvSpPr>
          <p:cNvPr id="8" name="Text 3"/>
          <p:cNvSpPr/>
          <p:nvPr/>
        </p:nvSpPr>
        <p:spPr>
          <a:xfrm>
            <a:off x="5304473" y="6800255"/>
            <a:ext cx="3377208" cy="422092"/>
          </a:xfrm>
          <a:prstGeom prst="rect">
            <a:avLst/>
          </a:prstGeom>
          <a:noFill/>
          <a:ln/>
        </p:spPr>
        <p:txBody>
          <a:bodyPr wrap="none" lIns="0" tIns="0" rIns="0" bIns="0" rtlCol="0" anchor="t"/>
          <a:lstStyle/>
          <a:p>
            <a:pPr algn="l" indent="0" marL="0">
              <a:lnSpc>
                <a:spcPts val="3300"/>
              </a:lnSpc>
              <a:buNone/>
            </a:pPr>
            <a:r>
              <a:rPr lang="en-US" sz="2650" b="1" dirty="0">
                <a:solidFill>
                  <a:srgbClr val="EEEFF5"/>
                </a:solidFill>
                <a:latin typeface="Barlow" pitchFamily="34" charset="0"/>
                <a:ea typeface="Barlow" pitchFamily="34" charset="-122"/>
                <a:cs typeface="Barlow" pitchFamily="34" charset="-120"/>
              </a:rPr>
              <a:t>Parametric Methods</a:t>
            </a:r>
            <a:endParaRPr lang="en-US" sz="2650" dirty="0"/>
          </a:p>
        </p:txBody>
      </p:sp>
      <p:sp>
        <p:nvSpPr>
          <p:cNvPr id="9" name="Text 4"/>
          <p:cNvSpPr/>
          <p:nvPr/>
        </p:nvSpPr>
        <p:spPr>
          <a:xfrm>
            <a:off x="5304473" y="7376257"/>
            <a:ext cx="4021336" cy="2463276"/>
          </a:xfrm>
          <a:prstGeom prst="rect">
            <a:avLst/>
          </a:prstGeom>
          <a:noFill/>
          <a:ln/>
        </p:spPr>
        <p:txBody>
          <a:bodyPr wrap="square" lIns="0" tIns="0" rIns="0" bIns="0" rtlCol="0" anchor="t"/>
          <a:lstStyle/>
          <a:p>
            <a:pPr algn="l"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Parametric methods using simple functions like exponential, Gaussian, or Matérn were limited by their non-convexity and isotropic assumptions.</a:t>
            </a:r>
            <a:endParaRPr lang="en-US" sz="2000" dirty="0"/>
          </a:p>
        </p:txBody>
      </p:sp>
      <p:pic>
        <p:nvPicPr>
          <p:cNvPr id="10" name="Image 3" descr="preencoded.png">    </p:cNvPr>
          <p:cNvPicPr>
            <a:picLocks noChangeAspect="1"/>
          </p:cNvPicPr>
          <p:nvPr/>
        </p:nvPicPr>
        <p:blipFill>
          <a:blip r:embed="rId4"/>
          <a:stretch>
            <a:fillRect/>
          </a:stretch>
        </p:blipFill>
        <p:spPr>
          <a:xfrm>
            <a:off x="9710738" y="5902267"/>
            <a:ext cx="641628" cy="641471"/>
          </a:xfrm>
          <a:prstGeom prst="rect">
            <a:avLst/>
          </a:prstGeom>
        </p:spPr>
      </p:pic>
      <p:sp>
        <p:nvSpPr>
          <p:cNvPr id="11" name="Text 5"/>
          <p:cNvSpPr/>
          <p:nvPr/>
        </p:nvSpPr>
        <p:spPr>
          <a:xfrm>
            <a:off x="9710738" y="6800255"/>
            <a:ext cx="3753803" cy="422092"/>
          </a:xfrm>
          <a:prstGeom prst="rect">
            <a:avLst/>
          </a:prstGeom>
          <a:noFill/>
          <a:ln/>
        </p:spPr>
        <p:txBody>
          <a:bodyPr wrap="none" lIns="0" tIns="0" rIns="0" bIns="0" rtlCol="0" anchor="t"/>
          <a:lstStyle/>
          <a:p>
            <a:pPr algn="l" indent="0" marL="0">
              <a:lnSpc>
                <a:spcPts val="3300"/>
              </a:lnSpc>
              <a:buNone/>
            </a:pPr>
            <a:r>
              <a:rPr lang="en-US" sz="2650" b="1" dirty="0">
                <a:solidFill>
                  <a:srgbClr val="EEEFF5"/>
                </a:solidFill>
                <a:latin typeface="Barlow" pitchFamily="34" charset="0"/>
                <a:ea typeface="Barlow" pitchFamily="34" charset="-122"/>
                <a:cs typeface="Barlow" pitchFamily="34" charset="-120"/>
              </a:rPr>
              <a:t>Non-Parametric Methods</a:t>
            </a:r>
            <a:endParaRPr lang="en-US" sz="2650" dirty="0"/>
          </a:p>
        </p:txBody>
      </p:sp>
      <p:sp>
        <p:nvSpPr>
          <p:cNvPr id="12" name="Text 6"/>
          <p:cNvSpPr/>
          <p:nvPr/>
        </p:nvSpPr>
        <p:spPr>
          <a:xfrm>
            <a:off x="9710738" y="7376257"/>
            <a:ext cx="4021217" cy="2052730"/>
          </a:xfrm>
          <a:prstGeom prst="rect">
            <a:avLst/>
          </a:prstGeom>
          <a:noFill/>
          <a:ln/>
        </p:spPr>
        <p:txBody>
          <a:bodyPr wrap="square" lIns="0" tIns="0" rIns="0" bIns="0" rtlCol="0" anchor="t"/>
          <a:lstStyle/>
          <a:p>
            <a:pPr algn="l" indent="0" marL="0">
              <a:lnSpc>
                <a:spcPts val="3200"/>
              </a:lnSpc>
              <a:buNone/>
            </a:pPr>
            <a:r>
              <a:rPr lang="en-US" sz="2000" dirty="0">
                <a:solidFill>
                  <a:srgbClr val="EEEFF5"/>
                </a:solidFill>
                <a:latin typeface="Montserrat" pitchFamily="34" charset="0"/>
                <a:ea typeface="Montserrat" pitchFamily="34" charset="-122"/>
                <a:cs typeface="Montserrat" pitchFamily="34" charset="-120"/>
              </a:rPr>
              <a:t>Non-parametric approaches, such as polynomial fitting and B-spline, offer more flexibility and accuracy in modeling the spatial correlation structure.</a:t>
            </a:r>
            <a:endParaRPr 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235303" y="988096"/>
            <a:ext cx="7646194" cy="1407450"/>
          </a:xfrm>
          <a:prstGeom prst="rect">
            <a:avLst/>
          </a:prstGeom>
          <a:noFill/>
          <a:ln/>
        </p:spPr>
        <p:txBody>
          <a:bodyPr wrap="square" lIns="0" tIns="0" rIns="0" bIns="0" rtlCol="0" anchor="t"/>
          <a:lstStyle/>
          <a:p>
            <a:pPr indent="0" marL="0">
              <a:lnSpc>
                <a:spcPts val="5500"/>
              </a:lnSpc>
              <a:buNone/>
            </a:pPr>
            <a:r>
              <a:rPr lang="en-US" sz="4400" b="1" dirty="0">
                <a:solidFill>
                  <a:srgbClr val="9998FF"/>
                </a:solidFill>
                <a:latin typeface="Barlow" pitchFamily="34" charset="0"/>
                <a:ea typeface="Barlow" pitchFamily="34" charset="-122"/>
                <a:cs typeface="Barlow" pitchFamily="34" charset="-120"/>
              </a:rPr>
              <a:t>Random Fields and Correlation Functions</a:t>
            </a:r>
            <a:endParaRPr lang="en-US" sz="4400" dirty="0"/>
          </a:p>
        </p:txBody>
      </p:sp>
      <p:sp>
        <p:nvSpPr>
          <p:cNvPr id="4" name="Shape 1"/>
          <p:cNvSpPr/>
          <p:nvPr/>
        </p:nvSpPr>
        <p:spPr>
          <a:xfrm>
            <a:off x="6541056" y="2716459"/>
            <a:ext cx="30480" cy="7600635"/>
          </a:xfrm>
          <a:prstGeom prst="roundRect">
            <a:avLst>
              <a:gd name="adj" fmla="val 631899"/>
            </a:avLst>
          </a:prstGeom>
          <a:solidFill>
            <a:srgbClr val="60646A"/>
          </a:solidFill>
          <a:ln/>
        </p:spPr>
      </p:sp>
      <p:sp>
        <p:nvSpPr>
          <p:cNvPr id="5" name="Shape 2"/>
          <p:cNvSpPr/>
          <p:nvPr/>
        </p:nvSpPr>
        <p:spPr>
          <a:xfrm>
            <a:off x="6766560" y="3182594"/>
            <a:ext cx="748903" cy="30473"/>
          </a:xfrm>
          <a:prstGeom prst="roundRect">
            <a:avLst>
              <a:gd name="adj" fmla="val 632044"/>
            </a:avLst>
          </a:prstGeom>
          <a:solidFill>
            <a:srgbClr val="60646A"/>
          </a:solidFill>
          <a:ln/>
        </p:spPr>
      </p:sp>
      <p:sp>
        <p:nvSpPr>
          <p:cNvPr id="6" name="Shape 3"/>
          <p:cNvSpPr/>
          <p:nvPr/>
        </p:nvSpPr>
        <p:spPr>
          <a:xfrm>
            <a:off x="6315551" y="2957145"/>
            <a:ext cx="481489" cy="481371"/>
          </a:xfrm>
          <a:prstGeom prst="roundRect">
            <a:avLst>
              <a:gd name="adj" fmla="val 40011"/>
            </a:avLst>
          </a:prstGeom>
          <a:solidFill>
            <a:srgbClr val="282C32"/>
          </a:solidFill>
          <a:ln/>
        </p:spPr>
      </p:sp>
      <p:sp>
        <p:nvSpPr>
          <p:cNvPr id="7" name="Text 4"/>
          <p:cNvSpPr/>
          <p:nvPr/>
        </p:nvSpPr>
        <p:spPr>
          <a:xfrm>
            <a:off x="6496407" y="3028922"/>
            <a:ext cx="119658" cy="33781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8" name="Text 5"/>
          <p:cNvSpPr/>
          <p:nvPr/>
        </p:nvSpPr>
        <p:spPr>
          <a:xfrm>
            <a:off x="7733228" y="2930362"/>
            <a:ext cx="2815709" cy="351863"/>
          </a:xfrm>
          <a:prstGeom prst="rect">
            <a:avLst/>
          </a:prstGeom>
          <a:noFill/>
          <a:ln/>
        </p:spPr>
        <p:txBody>
          <a:bodyPr wrap="none" lIns="0" tIns="0" rIns="0" bIns="0" rtlCol="0" anchor="t"/>
          <a:lstStyle/>
          <a:p>
            <a:pPr algn="l" indent="0" marL="0">
              <a:lnSpc>
                <a:spcPts val="2750"/>
              </a:lnSpc>
              <a:buNone/>
            </a:pPr>
            <a:r>
              <a:rPr lang="en-US" sz="2200" b="1" dirty="0">
                <a:solidFill>
                  <a:srgbClr val="EEEFF5"/>
                </a:solidFill>
                <a:latin typeface="Barlow" pitchFamily="34" charset="0"/>
                <a:ea typeface="Barlow" pitchFamily="34" charset="-122"/>
                <a:cs typeface="Barlow" pitchFamily="34" charset="-120"/>
              </a:rPr>
              <a:t>Random Fields</a:t>
            </a:r>
            <a:endParaRPr lang="en-US" sz="2200" dirty="0"/>
          </a:p>
        </p:txBody>
      </p:sp>
      <p:sp>
        <p:nvSpPr>
          <p:cNvPr id="9" name="Text 6"/>
          <p:cNvSpPr/>
          <p:nvPr/>
        </p:nvSpPr>
        <p:spPr>
          <a:xfrm>
            <a:off x="7733228" y="3410543"/>
            <a:ext cx="6148268" cy="1368883"/>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A random field is an indexed family of random variables, denoted as {z̃(s): s ∈ D}, where D ⊆ ℝ^d. The covariance and correlation functions are used to characterize the spatial correlation within the random field.</a:t>
            </a:r>
            <a:endParaRPr lang="en-US" sz="1650" dirty="0"/>
          </a:p>
        </p:txBody>
      </p:sp>
      <p:sp>
        <p:nvSpPr>
          <p:cNvPr id="10" name="Shape 7"/>
          <p:cNvSpPr/>
          <p:nvPr/>
        </p:nvSpPr>
        <p:spPr>
          <a:xfrm>
            <a:off x="6766560" y="5673366"/>
            <a:ext cx="748903" cy="30473"/>
          </a:xfrm>
          <a:prstGeom prst="roundRect">
            <a:avLst>
              <a:gd name="adj" fmla="val 632044"/>
            </a:avLst>
          </a:prstGeom>
          <a:solidFill>
            <a:srgbClr val="60646A"/>
          </a:solidFill>
          <a:ln/>
        </p:spPr>
      </p:sp>
      <p:sp>
        <p:nvSpPr>
          <p:cNvPr id="11" name="Shape 8"/>
          <p:cNvSpPr/>
          <p:nvPr/>
        </p:nvSpPr>
        <p:spPr>
          <a:xfrm>
            <a:off x="6315551" y="5447917"/>
            <a:ext cx="481489" cy="481371"/>
          </a:xfrm>
          <a:prstGeom prst="roundRect">
            <a:avLst>
              <a:gd name="adj" fmla="val 40011"/>
            </a:avLst>
          </a:prstGeom>
          <a:solidFill>
            <a:srgbClr val="282C32"/>
          </a:solidFill>
          <a:ln/>
        </p:spPr>
      </p:sp>
      <p:sp>
        <p:nvSpPr>
          <p:cNvPr id="12" name="Text 9"/>
          <p:cNvSpPr/>
          <p:nvPr/>
        </p:nvSpPr>
        <p:spPr>
          <a:xfrm>
            <a:off x="6461641" y="5519694"/>
            <a:ext cx="189190" cy="33781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3" name="Text 10"/>
          <p:cNvSpPr/>
          <p:nvPr/>
        </p:nvSpPr>
        <p:spPr>
          <a:xfrm>
            <a:off x="7733228" y="5421135"/>
            <a:ext cx="3362087" cy="351863"/>
          </a:xfrm>
          <a:prstGeom prst="rect">
            <a:avLst/>
          </a:prstGeom>
          <a:noFill/>
          <a:ln/>
        </p:spPr>
        <p:txBody>
          <a:bodyPr wrap="none" lIns="0" tIns="0" rIns="0" bIns="0" rtlCol="0" anchor="t"/>
          <a:lstStyle/>
          <a:p>
            <a:pPr algn="l" indent="0" marL="0">
              <a:lnSpc>
                <a:spcPts val="2750"/>
              </a:lnSpc>
              <a:buNone/>
            </a:pPr>
            <a:r>
              <a:rPr lang="en-US" sz="2200" b="1" dirty="0">
                <a:solidFill>
                  <a:srgbClr val="EEEFF5"/>
                </a:solidFill>
                <a:latin typeface="Barlow" pitchFamily="34" charset="0"/>
                <a:ea typeface="Barlow" pitchFamily="34" charset="-122"/>
                <a:cs typeface="Barlow" pitchFamily="34" charset="-120"/>
              </a:rPr>
              <a:t>Covariance and Correlation</a:t>
            </a:r>
            <a:endParaRPr lang="en-US" sz="2200" dirty="0"/>
          </a:p>
        </p:txBody>
      </p:sp>
      <p:sp>
        <p:nvSpPr>
          <p:cNvPr id="14" name="Text 11"/>
          <p:cNvSpPr/>
          <p:nvPr/>
        </p:nvSpPr>
        <p:spPr>
          <a:xfrm>
            <a:off x="7733228" y="5901315"/>
            <a:ext cx="6148268" cy="1368883"/>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The covariance function, C(s_i, s_j), represents the covariance between the random variables at locations s_i and s_j. The correlation function, R(s_i, s_j), is the normalized covariance, which ranges from -1 to 1.</a:t>
            </a:r>
            <a:endParaRPr lang="en-US" sz="1650" dirty="0"/>
          </a:p>
        </p:txBody>
      </p:sp>
      <p:sp>
        <p:nvSpPr>
          <p:cNvPr id="15" name="Shape 12"/>
          <p:cNvSpPr/>
          <p:nvPr/>
        </p:nvSpPr>
        <p:spPr>
          <a:xfrm>
            <a:off x="6766560" y="8164139"/>
            <a:ext cx="748903" cy="30473"/>
          </a:xfrm>
          <a:prstGeom prst="roundRect">
            <a:avLst>
              <a:gd name="adj" fmla="val 632044"/>
            </a:avLst>
          </a:prstGeom>
          <a:solidFill>
            <a:srgbClr val="60646A"/>
          </a:solidFill>
          <a:ln/>
        </p:spPr>
      </p:sp>
      <p:sp>
        <p:nvSpPr>
          <p:cNvPr id="16" name="Shape 13"/>
          <p:cNvSpPr/>
          <p:nvPr/>
        </p:nvSpPr>
        <p:spPr>
          <a:xfrm>
            <a:off x="6315551" y="7938689"/>
            <a:ext cx="481489" cy="481371"/>
          </a:xfrm>
          <a:prstGeom prst="roundRect">
            <a:avLst>
              <a:gd name="adj" fmla="val 40011"/>
            </a:avLst>
          </a:prstGeom>
          <a:solidFill>
            <a:srgbClr val="282C32"/>
          </a:solidFill>
          <a:ln/>
        </p:spPr>
      </p:sp>
      <p:sp>
        <p:nvSpPr>
          <p:cNvPr id="17" name="Text 14"/>
          <p:cNvSpPr/>
          <p:nvPr/>
        </p:nvSpPr>
        <p:spPr>
          <a:xfrm>
            <a:off x="6465094" y="8010467"/>
            <a:ext cx="182404" cy="337817"/>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3</a:t>
            </a:r>
            <a:endParaRPr lang="en-US" sz="2650" dirty="0"/>
          </a:p>
        </p:txBody>
      </p:sp>
      <p:sp>
        <p:nvSpPr>
          <p:cNvPr id="18" name="Text 15"/>
          <p:cNvSpPr/>
          <p:nvPr/>
        </p:nvSpPr>
        <p:spPr>
          <a:xfrm>
            <a:off x="7733228" y="7911907"/>
            <a:ext cx="3091696" cy="351863"/>
          </a:xfrm>
          <a:prstGeom prst="rect">
            <a:avLst/>
          </a:prstGeom>
          <a:noFill/>
          <a:ln/>
        </p:spPr>
        <p:txBody>
          <a:bodyPr wrap="none" lIns="0" tIns="0" rIns="0" bIns="0" rtlCol="0" anchor="t"/>
          <a:lstStyle/>
          <a:p>
            <a:pPr algn="l" indent="0" marL="0">
              <a:lnSpc>
                <a:spcPts val="2750"/>
              </a:lnSpc>
              <a:buNone/>
            </a:pPr>
            <a:r>
              <a:rPr lang="en-US" sz="2200" b="1" dirty="0">
                <a:solidFill>
                  <a:srgbClr val="EEEFF5"/>
                </a:solidFill>
                <a:latin typeface="Barlow" pitchFamily="34" charset="0"/>
                <a:ea typeface="Barlow" pitchFamily="34" charset="-122"/>
                <a:cs typeface="Barlow" pitchFamily="34" charset="-120"/>
              </a:rPr>
              <a:t>Stationarity and Isotropy</a:t>
            </a:r>
            <a:endParaRPr lang="en-US" sz="2200" dirty="0"/>
          </a:p>
        </p:txBody>
      </p:sp>
      <p:sp>
        <p:nvSpPr>
          <p:cNvPr id="19" name="Text 16"/>
          <p:cNvSpPr/>
          <p:nvPr/>
        </p:nvSpPr>
        <p:spPr>
          <a:xfrm>
            <a:off x="7733228" y="8392087"/>
            <a:ext cx="6148268" cy="1711104"/>
          </a:xfrm>
          <a:prstGeom prst="rect">
            <a:avLst/>
          </a:prstGeom>
          <a:noFill/>
          <a:ln/>
        </p:spPr>
        <p:txBody>
          <a:bodyPr wrap="square" lIns="0" tIns="0" rIns="0" bIns="0" rtlCol="0" anchor="t"/>
          <a:lstStyle/>
          <a:p>
            <a:pPr algn="l" indent="0" marL="0">
              <a:lnSpc>
                <a:spcPts val="2650"/>
              </a:lnSpc>
              <a:buNone/>
            </a:pPr>
            <a:r>
              <a:rPr lang="en-US" sz="1650" dirty="0">
                <a:solidFill>
                  <a:srgbClr val="EEEFF5"/>
                </a:solidFill>
                <a:latin typeface="Montserrat" pitchFamily="34" charset="0"/>
                <a:ea typeface="Montserrat" pitchFamily="34" charset="-122"/>
                <a:cs typeface="Montserrat" pitchFamily="34" charset="-120"/>
              </a:rPr>
              <a:t>A random field is stationary if its distribution is unchanged when the point set is translated, and isotropic if the distribution is invariant under any rotation. These properties have important implications for the form of the correlation function.</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190"/>
            <a:ext cx="5486400" cy="11302809"/>
          </a:xfrm>
          <a:prstGeom prst="rect">
            <a:avLst/>
          </a:prstGeom>
        </p:spPr>
      </p:pic>
      <p:sp>
        <p:nvSpPr>
          <p:cNvPr id="3" name="Text 0"/>
          <p:cNvSpPr/>
          <p:nvPr/>
        </p:nvSpPr>
        <p:spPr>
          <a:xfrm>
            <a:off x="770573" y="606475"/>
            <a:ext cx="7602855" cy="1448159"/>
          </a:xfrm>
          <a:prstGeom prst="rect">
            <a:avLst/>
          </a:prstGeom>
          <a:noFill/>
          <a:ln/>
        </p:spPr>
        <p:txBody>
          <a:bodyPr wrap="square" lIns="0" tIns="0" rIns="0" bIns="0" rtlCol="0" anchor="t"/>
          <a:lstStyle/>
          <a:p>
            <a:pPr indent="0" marL="0">
              <a:lnSpc>
                <a:spcPts val="5700"/>
              </a:lnSpc>
              <a:buNone/>
            </a:pPr>
            <a:r>
              <a:rPr lang="en-US" sz="4550" b="1" dirty="0">
                <a:solidFill>
                  <a:srgbClr val="9998FF"/>
                </a:solidFill>
                <a:latin typeface="Barlow" pitchFamily="34" charset="0"/>
                <a:ea typeface="Barlow" pitchFamily="34" charset="-122"/>
                <a:cs typeface="Barlow" pitchFamily="34" charset="-120"/>
              </a:rPr>
              <a:t>Properties of Correlation Functions</a:t>
            </a:r>
            <a:endParaRPr lang="en-US" sz="4550" dirty="0"/>
          </a:p>
        </p:txBody>
      </p:sp>
      <p:pic>
        <p:nvPicPr>
          <p:cNvPr id="4" name="Image 1" descr="preencoded.png">    </p:cNvPr>
          <p:cNvPicPr>
            <a:picLocks noChangeAspect="1"/>
          </p:cNvPicPr>
          <p:nvPr/>
        </p:nvPicPr>
        <p:blipFill>
          <a:blip r:embed="rId2"/>
          <a:stretch>
            <a:fillRect/>
          </a:stretch>
        </p:blipFill>
        <p:spPr>
          <a:xfrm>
            <a:off x="770573" y="2384714"/>
            <a:ext cx="1100852" cy="1990475"/>
          </a:xfrm>
          <a:prstGeom prst="rect">
            <a:avLst/>
          </a:prstGeom>
        </p:spPr>
      </p:pic>
      <p:sp>
        <p:nvSpPr>
          <p:cNvPr id="5" name="Text 1"/>
          <p:cNvSpPr/>
          <p:nvPr/>
        </p:nvSpPr>
        <p:spPr>
          <a:xfrm>
            <a:off x="2201585" y="2604806"/>
            <a:ext cx="2897148" cy="361980"/>
          </a:xfrm>
          <a:prstGeom prst="rect">
            <a:avLst/>
          </a:prstGeom>
          <a:noFill/>
          <a:ln/>
        </p:spPr>
        <p:txBody>
          <a:bodyPr wrap="none" lIns="0" tIns="0" rIns="0" bIns="0" rtlCol="0" anchor="t"/>
          <a:lstStyle/>
          <a:p>
            <a:pPr algn="l" indent="0" marL="0">
              <a:lnSpc>
                <a:spcPts val="2850"/>
              </a:lnSpc>
              <a:buNone/>
            </a:pPr>
            <a:r>
              <a:rPr lang="en-US" sz="2250" b="1" dirty="0">
                <a:solidFill>
                  <a:srgbClr val="EEEFF5"/>
                </a:solidFill>
                <a:latin typeface="Barlow" pitchFamily="34" charset="0"/>
                <a:ea typeface="Barlow" pitchFamily="34" charset="-122"/>
                <a:cs typeface="Barlow" pitchFamily="34" charset="-120"/>
              </a:rPr>
              <a:t>Even Function</a:t>
            </a:r>
            <a:endParaRPr lang="en-US" sz="2250" dirty="0"/>
          </a:p>
        </p:txBody>
      </p:sp>
      <p:sp>
        <p:nvSpPr>
          <p:cNvPr id="6" name="Text 2"/>
          <p:cNvSpPr/>
          <p:nvPr/>
        </p:nvSpPr>
        <p:spPr>
          <a:xfrm>
            <a:off x="2201585" y="3098795"/>
            <a:ext cx="6171843" cy="1056302"/>
          </a:xfrm>
          <a:prstGeom prst="rect">
            <a:avLst/>
          </a:prstGeom>
          <a:noFill/>
          <a:ln/>
        </p:spPr>
        <p:txBody>
          <a:bodyPr wrap="square" lIns="0" tIns="0" rIns="0" bIns="0" rtlCol="0" anchor="t"/>
          <a:lstStyle/>
          <a:p>
            <a:pPr algn="l" indent="0" marL="0">
              <a:lnSpc>
                <a:spcPts val="2750"/>
              </a:lnSpc>
              <a:buNone/>
            </a:pPr>
            <a:r>
              <a:rPr lang="en-US" sz="1700" dirty="0">
                <a:solidFill>
                  <a:srgbClr val="EEEFF5"/>
                </a:solidFill>
                <a:latin typeface="Montserrat" pitchFamily="34" charset="0"/>
                <a:ea typeface="Montserrat" pitchFamily="34" charset="-122"/>
                <a:cs typeface="Montserrat" pitchFamily="34" charset="-120"/>
              </a:rPr>
              <a:t>The correlation function is an even function, meaning ρ(h) = ρ(-h), which implies that its Fourier transform is real.</a:t>
            </a:r>
            <a:endParaRPr lang="en-US" sz="1700" dirty="0"/>
          </a:p>
        </p:txBody>
      </p:sp>
      <p:pic>
        <p:nvPicPr>
          <p:cNvPr id="7" name="Image 2" descr="preencoded.png">    </p:cNvPr>
          <p:cNvPicPr>
            <a:picLocks noChangeAspect="1"/>
          </p:cNvPicPr>
          <p:nvPr/>
        </p:nvPicPr>
        <p:blipFill>
          <a:blip r:embed="rId3"/>
          <a:stretch>
            <a:fillRect/>
          </a:stretch>
        </p:blipFill>
        <p:spPr>
          <a:xfrm>
            <a:off x="770573" y="4375189"/>
            <a:ext cx="1100852" cy="1990475"/>
          </a:xfrm>
          <a:prstGeom prst="rect">
            <a:avLst/>
          </a:prstGeom>
        </p:spPr>
      </p:pic>
      <p:sp>
        <p:nvSpPr>
          <p:cNvPr id="8" name="Text 3"/>
          <p:cNvSpPr/>
          <p:nvPr/>
        </p:nvSpPr>
        <p:spPr>
          <a:xfrm>
            <a:off x="2201585" y="4595281"/>
            <a:ext cx="2897148" cy="361980"/>
          </a:xfrm>
          <a:prstGeom prst="rect">
            <a:avLst/>
          </a:prstGeom>
          <a:noFill/>
          <a:ln/>
        </p:spPr>
        <p:txBody>
          <a:bodyPr wrap="none" lIns="0" tIns="0" rIns="0" bIns="0" rtlCol="0" anchor="t"/>
          <a:lstStyle/>
          <a:p>
            <a:pPr algn="l" indent="0" marL="0">
              <a:lnSpc>
                <a:spcPts val="2850"/>
              </a:lnSpc>
              <a:buNone/>
            </a:pPr>
            <a:r>
              <a:rPr lang="en-US" sz="2250" b="1" dirty="0">
                <a:solidFill>
                  <a:srgbClr val="EEEFF5"/>
                </a:solidFill>
                <a:latin typeface="Barlow" pitchFamily="34" charset="0"/>
                <a:ea typeface="Barlow" pitchFamily="34" charset="-122"/>
                <a:cs typeface="Barlow" pitchFamily="34" charset="-120"/>
              </a:rPr>
              <a:t>Positive Definiteness</a:t>
            </a:r>
            <a:endParaRPr lang="en-US" sz="2250" dirty="0"/>
          </a:p>
        </p:txBody>
      </p:sp>
      <p:sp>
        <p:nvSpPr>
          <p:cNvPr id="9" name="Text 4"/>
          <p:cNvSpPr/>
          <p:nvPr/>
        </p:nvSpPr>
        <p:spPr>
          <a:xfrm>
            <a:off x="2201585" y="5089270"/>
            <a:ext cx="6171843" cy="1056302"/>
          </a:xfrm>
          <a:prstGeom prst="rect">
            <a:avLst/>
          </a:prstGeom>
          <a:noFill/>
          <a:ln/>
        </p:spPr>
        <p:txBody>
          <a:bodyPr wrap="square" lIns="0" tIns="0" rIns="0" bIns="0" rtlCol="0" anchor="t"/>
          <a:lstStyle/>
          <a:p>
            <a:pPr algn="l" indent="0" marL="0">
              <a:lnSpc>
                <a:spcPts val="2750"/>
              </a:lnSpc>
              <a:buNone/>
            </a:pPr>
            <a:r>
              <a:rPr lang="en-US" sz="1700" dirty="0">
                <a:solidFill>
                  <a:srgbClr val="EEEFF5"/>
                </a:solidFill>
                <a:latin typeface="Montserrat" pitchFamily="34" charset="0"/>
                <a:ea typeface="Montserrat" pitchFamily="34" charset="-122"/>
                <a:cs typeface="Montserrat" pitchFamily="34" charset="-120"/>
              </a:rPr>
              <a:t>Positive definiteness of the correlation function ensures that its Fourier transform is positive, as per Bochner's theorem.</a:t>
            </a:r>
            <a:endParaRPr lang="en-US" sz="1700" dirty="0"/>
          </a:p>
        </p:txBody>
      </p:sp>
      <p:pic>
        <p:nvPicPr>
          <p:cNvPr id="10" name="Image 3" descr="preencoded.png">    </p:cNvPr>
          <p:cNvPicPr>
            <a:picLocks noChangeAspect="1"/>
          </p:cNvPicPr>
          <p:nvPr/>
        </p:nvPicPr>
        <p:blipFill>
          <a:blip r:embed="rId4"/>
          <a:stretch>
            <a:fillRect/>
          </a:stretch>
        </p:blipFill>
        <p:spPr>
          <a:xfrm>
            <a:off x="770573" y="6365664"/>
            <a:ext cx="1100852" cy="1990475"/>
          </a:xfrm>
          <a:prstGeom prst="rect">
            <a:avLst/>
          </a:prstGeom>
        </p:spPr>
      </p:pic>
      <p:sp>
        <p:nvSpPr>
          <p:cNvPr id="11" name="Text 5"/>
          <p:cNvSpPr/>
          <p:nvPr/>
        </p:nvSpPr>
        <p:spPr>
          <a:xfrm>
            <a:off x="2201585" y="6585757"/>
            <a:ext cx="2897148" cy="361980"/>
          </a:xfrm>
          <a:prstGeom prst="rect">
            <a:avLst/>
          </a:prstGeom>
          <a:noFill/>
          <a:ln/>
        </p:spPr>
        <p:txBody>
          <a:bodyPr wrap="none" lIns="0" tIns="0" rIns="0" bIns="0" rtlCol="0" anchor="t"/>
          <a:lstStyle/>
          <a:p>
            <a:pPr algn="l" indent="0" marL="0">
              <a:lnSpc>
                <a:spcPts val="2850"/>
              </a:lnSpc>
              <a:buNone/>
            </a:pPr>
            <a:r>
              <a:rPr lang="en-US" sz="2250" b="1" dirty="0">
                <a:solidFill>
                  <a:srgbClr val="EEEFF5"/>
                </a:solidFill>
                <a:latin typeface="Barlow" pitchFamily="34" charset="0"/>
                <a:ea typeface="Barlow" pitchFamily="34" charset="-122"/>
                <a:cs typeface="Barlow" pitchFamily="34" charset="-120"/>
              </a:rPr>
              <a:t>Monotonicity</a:t>
            </a:r>
            <a:endParaRPr lang="en-US" sz="2250" dirty="0"/>
          </a:p>
        </p:txBody>
      </p:sp>
      <p:sp>
        <p:nvSpPr>
          <p:cNvPr id="12" name="Text 6"/>
          <p:cNvSpPr/>
          <p:nvPr/>
        </p:nvSpPr>
        <p:spPr>
          <a:xfrm>
            <a:off x="2201585" y="7079745"/>
            <a:ext cx="6171843" cy="1056302"/>
          </a:xfrm>
          <a:prstGeom prst="rect">
            <a:avLst/>
          </a:prstGeom>
          <a:noFill/>
          <a:ln/>
        </p:spPr>
        <p:txBody>
          <a:bodyPr wrap="square" lIns="0" tIns="0" rIns="0" bIns="0" rtlCol="0" anchor="t"/>
          <a:lstStyle/>
          <a:p>
            <a:pPr algn="l" indent="0" marL="0">
              <a:lnSpc>
                <a:spcPts val="2750"/>
              </a:lnSpc>
              <a:buNone/>
            </a:pPr>
            <a:r>
              <a:rPr lang="en-US" sz="1700" dirty="0">
                <a:solidFill>
                  <a:srgbClr val="EEEFF5"/>
                </a:solidFill>
                <a:latin typeface="Montserrat" pitchFamily="34" charset="0"/>
                <a:ea typeface="Montserrat" pitchFamily="34" charset="-122"/>
                <a:cs typeface="Montserrat" pitchFamily="34" charset="-120"/>
              </a:rPr>
              <a:t>Correlations are typically decreasing as the distance h increases, reflecting the intuition that nearby points are more correlated than distant points.</a:t>
            </a:r>
            <a:endParaRPr lang="en-US" sz="1700" dirty="0"/>
          </a:p>
        </p:txBody>
      </p:sp>
      <p:pic>
        <p:nvPicPr>
          <p:cNvPr id="13" name="Image 4" descr="preencoded.png">    </p:cNvPr>
          <p:cNvPicPr>
            <a:picLocks noChangeAspect="1"/>
          </p:cNvPicPr>
          <p:nvPr/>
        </p:nvPicPr>
        <p:blipFill>
          <a:blip r:embed="rId5"/>
          <a:stretch>
            <a:fillRect/>
          </a:stretch>
        </p:blipFill>
        <p:spPr>
          <a:xfrm>
            <a:off x="770573" y="8356139"/>
            <a:ext cx="1100852" cy="2342576"/>
          </a:xfrm>
          <a:prstGeom prst="rect">
            <a:avLst/>
          </a:prstGeom>
        </p:spPr>
      </p:pic>
      <p:sp>
        <p:nvSpPr>
          <p:cNvPr id="14" name="Text 7"/>
          <p:cNvSpPr/>
          <p:nvPr/>
        </p:nvSpPr>
        <p:spPr>
          <a:xfrm>
            <a:off x="2201585" y="8576232"/>
            <a:ext cx="2897148" cy="361980"/>
          </a:xfrm>
          <a:prstGeom prst="rect">
            <a:avLst/>
          </a:prstGeom>
          <a:noFill/>
          <a:ln/>
        </p:spPr>
        <p:txBody>
          <a:bodyPr wrap="none" lIns="0" tIns="0" rIns="0" bIns="0" rtlCol="0" anchor="t"/>
          <a:lstStyle/>
          <a:p>
            <a:pPr algn="l" indent="0" marL="0">
              <a:lnSpc>
                <a:spcPts val="2850"/>
              </a:lnSpc>
              <a:buNone/>
            </a:pPr>
            <a:r>
              <a:rPr lang="en-US" sz="2250" b="1" dirty="0">
                <a:solidFill>
                  <a:srgbClr val="EEEFF5"/>
                </a:solidFill>
                <a:latin typeface="Barlow" pitchFamily="34" charset="0"/>
                <a:ea typeface="Barlow" pitchFamily="34" charset="-122"/>
                <a:cs typeface="Barlow" pitchFamily="34" charset="-120"/>
              </a:rPr>
              <a:t>Nugget Effect</a:t>
            </a:r>
            <a:endParaRPr lang="en-US" sz="2250" dirty="0"/>
          </a:p>
        </p:txBody>
      </p:sp>
      <p:sp>
        <p:nvSpPr>
          <p:cNvPr id="15" name="Text 8"/>
          <p:cNvSpPr/>
          <p:nvPr/>
        </p:nvSpPr>
        <p:spPr>
          <a:xfrm>
            <a:off x="2201585" y="9070220"/>
            <a:ext cx="6171843" cy="1408402"/>
          </a:xfrm>
          <a:prstGeom prst="rect">
            <a:avLst/>
          </a:prstGeom>
          <a:noFill/>
          <a:ln/>
        </p:spPr>
        <p:txBody>
          <a:bodyPr wrap="square" lIns="0" tIns="0" rIns="0" bIns="0" rtlCol="0" anchor="t"/>
          <a:lstStyle/>
          <a:p>
            <a:pPr algn="l" indent="0" marL="0">
              <a:lnSpc>
                <a:spcPts val="2750"/>
              </a:lnSpc>
              <a:buNone/>
            </a:pPr>
            <a:r>
              <a:rPr lang="en-US" sz="1700" dirty="0">
                <a:solidFill>
                  <a:srgbClr val="EEEFF5"/>
                </a:solidFill>
                <a:latin typeface="Montserrat" pitchFamily="34" charset="0"/>
                <a:ea typeface="Montserrat" pitchFamily="34" charset="-122"/>
                <a:cs typeface="Montserrat" pitchFamily="34" charset="-120"/>
              </a:rPr>
              <a:t>The nugget effect refers to the discontinuity at the origin in the correlation function, indicating the presence of a small, non-zero correlation between very close points.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2024-09-04T01:58:52Z</dcterms:created>
  <dcterms:modified xsi:type="dcterms:W3CDTF">2024-09-04T01:58:52Z</dcterms:modified>
</cp:coreProperties>
</file>